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9" r:id="rId2"/>
  </p:sldMasterIdLst>
  <p:notesMasterIdLst>
    <p:notesMasterId r:id="rId22"/>
  </p:notesMasterIdLst>
  <p:sldIdLst>
    <p:sldId id="454" r:id="rId3"/>
    <p:sldId id="802" r:id="rId4"/>
    <p:sldId id="738" r:id="rId5"/>
    <p:sldId id="1115" r:id="rId6"/>
    <p:sldId id="1126" r:id="rId7"/>
    <p:sldId id="1127" r:id="rId8"/>
    <p:sldId id="1114" r:id="rId9"/>
    <p:sldId id="771" r:id="rId10"/>
    <p:sldId id="788" r:id="rId11"/>
    <p:sldId id="1128" r:id="rId12"/>
    <p:sldId id="1129" r:id="rId13"/>
    <p:sldId id="1130" r:id="rId14"/>
    <p:sldId id="1131" r:id="rId15"/>
    <p:sldId id="1117" r:id="rId16"/>
    <p:sldId id="796" r:id="rId17"/>
    <p:sldId id="798" r:id="rId18"/>
    <p:sldId id="1123" r:id="rId19"/>
    <p:sldId id="1132" r:id="rId20"/>
    <p:sldId id="80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5034" autoAdjust="0"/>
  </p:normalViewPr>
  <p:slideViewPr>
    <p:cSldViewPr snapToGrid="0">
      <p:cViewPr varScale="1">
        <p:scale>
          <a:sx n="83" d="100"/>
          <a:sy n="83" d="100"/>
        </p:scale>
        <p:origin x="159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eg>
</file>

<file path=ppt/media/image4.png>
</file>

<file path=ppt/media/image5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BF12EE-B9D6-4FA5-9F53-5795C1DAC156}" type="datetimeFigureOut">
              <a:rPr lang="en-AU" smtClean="0"/>
              <a:t>22/12/2022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1B933C-53E3-40AD-8F57-40FFEB10841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57219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8F6417-E8AF-1742-BAF1-7C1F757C9E4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783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318CA8D-5FD8-4BF8-A51B-D2A7079B4839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3854790" y="9441370"/>
            <a:ext cx="2949302" cy="496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5668" tIns="47835" rIns="95668" bIns="47835" anchor="b"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46EFE3-B21E-47AF-954E-8C91FE574316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/>
              <a:cs typeface="+mn-cs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075" y="746125"/>
            <a:ext cx="6621463" cy="3725863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defTabSz="883207"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14893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318CA8D-5FD8-4BF8-A51B-D2A7079B4839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3854790" y="9441370"/>
            <a:ext cx="2949302" cy="496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5668" tIns="47835" rIns="95668" bIns="47835" anchor="b"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46EFE3-B21E-47AF-954E-8C91FE574316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/>
              <a:cs typeface="+mn-cs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075" y="746125"/>
            <a:ext cx="6621463" cy="3725863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defTabSz="883207"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5802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318CA8D-5FD8-4BF8-A51B-D2A7079B4839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3854790" y="9441370"/>
            <a:ext cx="2949302" cy="496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5668" tIns="47835" rIns="95668" bIns="47835" anchor="b"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46EFE3-B21E-47AF-954E-8C91FE574316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/>
              <a:cs typeface="+mn-cs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075" y="746125"/>
            <a:ext cx="6621463" cy="3725863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defTabSz="883207"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5093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318CA8D-5FD8-4BF8-A51B-D2A7079B4839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3854790" y="9441370"/>
            <a:ext cx="2949302" cy="496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5668" tIns="47835" rIns="95668" bIns="47835" anchor="b"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46EFE3-B21E-47AF-954E-8C91FE574316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/>
              <a:cs typeface="+mn-cs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075" y="746125"/>
            <a:ext cx="6621463" cy="3725863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defTabSz="883207"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755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318CA8D-5FD8-4BF8-A51B-D2A7079B4839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3854790" y="9441370"/>
            <a:ext cx="2949302" cy="496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5668" tIns="47835" rIns="95668" bIns="47835" anchor="b"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46EFE3-B21E-47AF-954E-8C91FE574316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/>
              <a:cs typeface="+mn-cs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075" y="746125"/>
            <a:ext cx="6621463" cy="3725863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defTabSz="883207"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9316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318CA8D-5FD8-4BF8-A51B-D2A7079B4839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3854790" y="9441370"/>
            <a:ext cx="2949302" cy="496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5668" tIns="47835" rIns="95668" bIns="47835" anchor="b"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46EFE3-B21E-47AF-954E-8C91FE574316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/>
              <a:cs typeface="+mn-cs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075" y="746125"/>
            <a:ext cx="6621463" cy="3725863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defTabSz="883207"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468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1B933C-53E3-40AD-8F57-40FFEB108415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3378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318CA8D-5FD8-4BF8-A51B-D2A7079B4839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3854790" y="9441370"/>
            <a:ext cx="2949302" cy="496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5668" tIns="47835" rIns="95668" bIns="47835" anchor="b"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46EFE3-B21E-47AF-954E-8C91FE574316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/>
              <a:cs typeface="+mn-cs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075" y="746125"/>
            <a:ext cx="6621463" cy="3725863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defTabSz="883207"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556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318CA8D-5FD8-4BF8-A51B-D2A7079B4839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3854790" y="9441370"/>
            <a:ext cx="2949302" cy="496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5668" tIns="47835" rIns="95668" bIns="47835" anchor="b"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46EFE3-B21E-47AF-954E-8C91FE574316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/>
              <a:cs typeface="+mn-cs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075" y="746125"/>
            <a:ext cx="6621463" cy="3725863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defTabSz="883207"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5849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318CA8D-5FD8-4BF8-A51B-D2A7079B4839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3854790" y="9441370"/>
            <a:ext cx="2949302" cy="496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5668" tIns="47835" rIns="95668" bIns="47835" anchor="b"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46EFE3-B21E-47AF-954E-8C91FE574316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/>
              <a:cs typeface="+mn-cs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075" y="746125"/>
            <a:ext cx="6621463" cy="3725863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defTabSz="883207"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9925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318CA8D-5FD8-4BF8-A51B-D2A7079B4839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3854790" y="9441370"/>
            <a:ext cx="2949302" cy="496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5668" tIns="47835" rIns="95668" bIns="47835" anchor="b"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46EFE3-B21E-47AF-954E-8C91FE574316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/>
              <a:cs typeface="+mn-cs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075" y="746125"/>
            <a:ext cx="6621463" cy="3725863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defTabSz="883207"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9076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318CA8D-5FD8-4BF8-A51B-D2A7079B4839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3854790" y="9441370"/>
            <a:ext cx="2949302" cy="496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5668" tIns="47835" rIns="95668" bIns="47835" anchor="b"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46EFE3-B21E-47AF-954E-8C91FE574316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/>
              <a:cs typeface="+mn-cs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075" y="746125"/>
            <a:ext cx="6621463" cy="3725863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defTabSz="883207"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3538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318CA8D-5FD8-4BF8-A51B-D2A7079B4839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3854790" y="9441370"/>
            <a:ext cx="2949302" cy="496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5668" tIns="47835" rIns="95668" bIns="47835" anchor="b"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46EFE3-B21E-47AF-954E-8C91FE574316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/>
              <a:cs typeface="+mn-cs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075" y="746125"/>
            <a:ext cx="6621463" cy="3725863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defTabSz="883207"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5578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318CA8D-5FD8-4BF8-A51B-D2A7079B4839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-128"/>
              <a:cs typeface="+mn-cs"/>
            </a:endParaRPr>
          </a:p>
        </p:txBody>
      </p:sp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3854790" y="9441370"/>
            <a:ext cx="2949302" cy="496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5668" tIns="47835" rIns="95668" bIns="47835" anchor="b"/>
          <a:lstStyle/>
          <a:p>
            <a:pPr marL="0" marR="0" lvl="0" indent="0" algn="r" defTabSz="95680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46EFE3-B21E-47AF-954E-8C91FE574316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/>
                <a:cs typeface="+mn-cs"/>
              </a:rPr>
              <a:pPr marL="0" marR="0" lvl="0" indent="0" algn="r" defTabSz="95680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/>
              <a:cs typeface="+mn-cs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075" y="746125"/>
            <a:ext cx="6621463" cy="3725863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defTabSz="883207"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720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1" y="0"/>
            <a:ext cx="12191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3355848"/>
            <a:ext cx="107696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1828800"/>
            <a:ext cx="107696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en-AU"/>
              <a:t>Click to edit Master subtitle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12192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40021285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635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8798560" y="0"/>
            <a:ext cx="6096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Rectangle 7"/>
          <p:cNvSpPr/>
          <p:nvPr/>
        </p:nvSpPr>
        <p:spPr bwMode="ltGray">
          <a:xfrm>
            <a:off x="8863584" y="0"/>
            <a:ext cx="33528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274641"/>
            <a:ext cx="2540000" cy="5851525"/>
          </a:xfrm>
        </p:spPr>
        <p:txBody>
          <a:bodyPr vert="eaVert"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04801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20796" y="6377460"/>
            <a:ext cx="51152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8575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TC Building powerpoint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220"/>
          <a:stretch/>
        </p:blipFill>
        <p:spPr>
          <a:xfrm>
            <a:off x="0" y="-1"/>
            <a:ext cx="12192000" cy="68664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57446" y="5346700"/>
            <a:ext cx="3275753" cy="927100"/>
          </a:xfrm>
          <a:prstGeom prst="rect">
            <a:avLst/>
          </a:prstGeom>
        </p:spPr>
      </p:pic>
      <p:pic>
        <p:nvPicPr>
          <p:cNvPr id="9" name="Picture 8" descr="DVC Bubbles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6820" y="528709"/>
            <a:ext cx="10899999" cy="4354227"/>
          </a:xfrm>
          <a:prstGeom prst="rect">
            <a:avLst/>
          </a:prstGeom>
        </p:spPr>
      </p:pic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93700" y="1042390"/>
            <a:ext cx="6934201" cy="1324139"/>
          </a:xfrm>
          <a:prstGeom prst="rect">
            <a:avLst/>
          </a:prstGeom>
        </p:spPr>
        <p:txBody>
          <a:bodyPr/>
          <a:lstStyle>
            <a:lvl1pPr marL="0" indent="0">
              <a:defRPr sz="36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06400" y="3564291"/>
            <a:ext cx="5511800" cy="1239760"/>
          </a:xfrm>
          <a:prstGeom prst="rect">
            <a:avLst/>
          </a:prstGeom>
        </p:spPr>
        <p:txBody>
          <a:bodyPr/>
          <a:lstStyle>
            <a:lvl1pPr marL="0" indent="0">
              <a:defRPr baseline="0"/>
            </a:lvl1pPr>
          </a:lstStyle>
          <a:p>
            <a:pPr lvl="0"/>
            <a:r>
              <a:rPr lang="en-US" dirty="0"/>
              <a:t>Presenter</a:t>
            </a:r>
          </a:p>
        </p:txBody>
      </p:sp>
      <p:pic>
        <p:nvPicPr>
          <p:cNvPr id="13" name="Picture 7" descr="swin logo v.png"/>
          <p:cNvPicPr>
            <a:picLocks noChangeAspect="1"/>
          </p:cNvPicPr>
          <p:nvPr userDrawn="1"/>
        </p:nvPicPr>
        <p:blipFill>
          <a:blip r:embed="rId5"/>
          <a:srcRect/>
          <a:stretch>
            <a:fillRect/>
          </a:stretch>
        </p:blipFill>
        <p:spPr bwMode="auto">
          <a:xfrm>
            <a:off x="10265834" y="0"/>
            <a:ext cx="1926167" cy="288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537835688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"/>
          <p:cNvSpPr txBox="1"/>
          <p:nvPr userDrawn="1"/>
        </p:nvSpPr>
        <p:spPr>
          <a:xfrm>
            <a:off x="9450918" y="228601"/>
            <a:ext cx="2247900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chemeClr val="bg2"/>
                </a:solidFill>
                <a:latin typeface="Arial"/>
                <a:ea typeface="ＭＳ Ｐゴシック" charset="-128"/>
                <a:cs typeface="Arial"/>
              </a:rPr>
              <a:t>Swinburne</a:t>
            </a:r>
          </a:p>
        </p:txBody>
      </p:sp>
      <p:sp>
        <p:nvSpPr>
          <p:cNvPr id="5" name="Rectangle 7"/>
          <p:cNvSpPr/>
          <p:nvPr userDrawn="1"/>
        </p:nvSpPr>
        <p:spPr>
          <a:xfrm>
            <a:off x="11794067" y="1"/>
            <a:ext cx="397933" cy="2968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/>
          </a:p>
        </p:txBody>
      </p:sp>
      <p:sp>
        <p:nvSpPr>
          <p:cNvPr id="6" name="Rectangle 8"/>
          <p:cNvSpPr/>
          <p:nvPr userDrawn="1"/>
        </p:nvSpPr>
        <p:spPr>
          <a:xfrm>
            <a:off x="11794067" y="293689"/>
            <a:ext cx="402167" cy="30003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 dirty="0"/>
              <a:t> 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01652" y="285751"/>
            <a:ext cx="8515349" cy="466724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sz="2400" b="0" i="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584" y="1647825"/>
            <a:ext cx="11190816" cy="4330700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bg1"/>
              </a:buClr>
              <a:buFont typeface="Arial" pitchFamily="34" charset="0"/>
              <a:buChar char="-"/>
              <a:defRPr sz="2400">
                <a:solidFill>
                  <a:schemeClr val="bg1"/>
                </a:solidFill>
              </a:defRPr>
            </a:lvl1pPr>
            <a:lvl2pPr marL="720000" indent="-360000"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  <a:buFont typeface="Arial" pitchFamily="34" charset="0"/>
              <a:buChar char="-"/>
              <a:defRPr sz="2400">
                <a:solidFill>
                  <a:schemeClr val="bg1"/>
                </a:solidFill>
              </a:defRPr>
            </a:lvl2pPr>
            <a:lvl3pPr marL="1080000" indent="-360000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Font typeface="Arial" pitchFamily="34" charset="0"/>
              <a:buChar char="-"/>
              <a:defRPr sz="2200">
                <a:solidFill>
                  <a:schemeClr val="bg1"/>
                </a:solidFill>
              </a:defRPr>
            </a:lvl3pPr>
            <a:lvl4pPr>
              <a:buNone/>
              <a:defRPr sz="2400">
                <a:solidFill>
                  <a:schemeClr val="tx1"/>
                </a:solidFill>
              </a:defRPr>
            </a:lvl4pPr>
            <a:lvl5pPr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Level 1 point</a:t>
            </a:r>
          </a:p>
          <a:p>
            <a:pPr lvl="1"/>
            <a:r>
              <a:rPr lang="en-US" dirty="0"/>
              <a:t>Level 2 point</a:t>
            </a:r>
          </a:p>
          <a:p>
            <a:pPr lvl="2"/>
            <a:r>
              <a:rPr lang="en-US" dirty="0"/>
              <a:t>Level 3 point</a:t>
            </a:r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8864600" y="6470651"/>
            <a:ext cx="2844800" cy="365125"/>
          </a:xfrm>
          <a:prstGeom prst="rect">
            <a:avLst/>
          </a:prstGeom>
        </p:spPr>
        <p:txBody>
          <a:bodyPr/>
          <a:lstStyle>
            <a:lvl1pPr algn="r">
              <a:defRPr sz="1200" smtClean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02AEB0F0-5540-4FE2-9628-2CB6653FEAB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01653" y="971551"/>
            <a:ext cx="11163300" cy="4476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Slide title</a:t>
            </a:r>
            <a:endParaRPr lang="en-AU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406401" y="6486526"/>
            <a:ext cx="5956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>
                <a:solidFill>
                  <a:schemeClr val="bg2"/>
                </a:solidFill>
              </a:rPr>
              <a:t>SCIENCE  |  TECHNOLOGY  |   INNOVATION  |  BUSINESS  |  DESIGN</a:t>
            </a:r>
          </a:p>
        </p:txBody>
      </p:sp>
    </p:spTree>
    <p:extLst>
      <p:ext uri="{BB962C8B-B14F-4D97-AF65-F5344CB8AC3E}">
        <p14:creationId xmlns:p14="http://schemas.microsoft.com/office/powerpoint/2010/main" val="4112857540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1" y="0"/>
            <a:ext cx="12191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3355848"/>
            <a:ext cx="107696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1828800"/>
            <a:ext cx="107696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en-AU"/>
              <a:t>Click to edit Master subtitle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12192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34693369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5448"/>
            <a:ext cx="10972800" cy="1252728"/>
          </a:xfrm>
        </p:spPr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1951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12192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12192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9744" y="118872"/>
            <a:ext cx="10684256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7552" y="1828800"/>
            <a:ext cx="10696448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4111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773936"/>
            <a:ext cx="53848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773936"/>
            <a:ext cx="53848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3400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98988"/>
            <a:ext cx="5386917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449512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698988"/>
            <a:ext cx="5389033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449512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2425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380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5448"/>
            <a:ext cx="10972800" cy="1252728"/>
          </a:xfrm>
        </p:spPr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4980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16691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784" y="152400"/>
            <a:ext cx="3364992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5837" y="1743134"/>
            <a:ext cx="7894188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784" y="1730018"/>
            <a:ext cx="329184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3807649" y="0"/>
            <a:ext cx="6096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Rectangle 8"/>
          <p:cNvSpPr/>
          <p:nvPr/>
        </p:nvSpPr>
        <p:spPr bwMode="invGray">
          <a:xfrm>
            <a:off x="3807649" y="0"/>
            <a:ext cx="6096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14966831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55448"/>
            <a:ext cx="3366867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71741" y="1484808"/>
            <a:ext cx="8329863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en-AU"/>
              <a:t>Drag picture to placeholder or click icon to add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" y="1728216"/>
            <a:ext cx="329184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19456" y="1170432"/>
            <a:ext cx="3364992" cy="20116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807649" y="0"/>
            <a:ext cx="6096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Rectangle 8"/>
          <p:cNvSpPr/>
          <p:nvPr/>
        </p:nvSpPr>
        <p:spPr bwMode="invGray">
          <a:xfrm>
            <a:off x="3807649" y="0"/>
            <a:ext cx="6096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47744" y="1170432"/>
            <a:ext cx="6925056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119104" y="1170432"/>
            <a:ext cx="978485" cy="201168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6414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89875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8798560" y="0"/>
            <a:ext cx="6096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Rectangle 7"/>
          <p:cNvSpPr/>
          <p:nvPr/>
        </p:nvSpPr>
        <p:spPr bwMode="ltGray">
          <a:xfrm>
            <a:off x="8863584" y="0"/>
            <a:ext cx="33528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274641"/>
            <a:ext cx="2540000" cy="5851525"/>
          </a:xfrm>
        </p:spPr>
        <p:txBody>
          <a:bodyPr vert="eaVert"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04801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20796" y="6377460"/>
            <a:ext cx="51152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480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TC Building powerpoint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220"/>
          <a:stretch/>
        </p:blipFill>
        <p:spPr>
          <a:xfrm>
            <a:off x="0" y="-1"/>
            <a:ext cx="12192000" cy="68664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57446" y="5346700"/>
            <a:ext cx="3275753" cy="927100"/>
          </a:xfrm>
          <a:prstGeom prst="rect">
            <a:avLst/>
          </a:prstGeom>
        </p:spPr>
      </p:pic>
      <p:pic>
        <p:nvPicPr>
          <p:cNvPr id="9" name="Picture 8" descr="DVC Bubbles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6820" y="528709"/>
            <a:ext cx="10899999" cy="4354227"/>
          </a:xfrm>
          <a:prstGeom prst="rect">
            <a:avLst/>
          </a:prstGeom>
        </p:spPr>
      </p:pic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93700" y="1042390"/>
            <a:ext cx="6934201" cy="1324139"/>
          </a:xfrm>
          <a:prstGeom prst="rect">
            <a:avLst/>
          </a:prstGeom>
        </p:spPr>
        <p:txBody>
          <a:bodyPr/>
          <a:lstStyle>
            <a:lvl1pPr marL="0" indent="0">
              <a:defRPr sz="36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06400" y="3564291"/>
            <a:ext cx="5511800" cy="1239760"/>
          </a:xfrm>
          <a:prstGeom prst="rect">
            <a:avLst/>
          </a:prstGeom>
        </p:spPr>
        <p:txBody>
          <a:bodyPr/>
          <a:lstStyle>
            <a:lvl1pPr marL="0" indent="0">
              <a:defRPr baseline="0"/>
            </a:lvl1pPr>
          </a:lstStyle>
          <a:p>
            <a:pPr lvl="0"/>
            <a:r>
              <a:rPr lang="en-US" dirty="0"/>
              <a:t>Presenter</a:t>
            </a:r>
          </a:p>
        </p:txBody>
      </p:sp>
      <p:pic>
        <p:nvPicPr>
          <p:cNvPr id="13" name="Picture 7" descr="swin logo v.png"/>
          <p:cNvPicPr>
            <a:picLocks noChangeAspect="1"/>
          </p:cNvPicPr>
          <p:nvPr userDrawn="1"/>
        </p:nvPicPr>
        <p:blipFill>
          <a:blip r:embed="rId5"/>
          <a:srcRect/>
          <a:stretch>
            <a:fillRect/>
          </a:stretch>
        </p:blipFill>
        <p:spPr bwMode="auto">
          <a:xfrm>
            <a:off x="10265834" y="0"/>
            <a:ext cx="1926167" cy="288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972572742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"/>
          <p:cNvSpPr txBox="1"/>
          <p:nvPr userDrawn="1"/>
        </p:nvSpPr>
        <p:spPr>
          <a:xfrm>
            <a:off x="9450918" y="228601"/>
            <a:ext cx="2247900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chemeClr val="bg2"/>
                </a:solidFill>
                <a:latin typeface="Arial"/>
                <a:ea typeface="ＭＳ Ｐゴシック" charset="-128"/>
                <a:cs typeface="Arial"/>
              </a:rPr>
              <a:t>Swinburne</a:t>
            </a:r>
          </a:p>
        </p:txBody>
      </p:sp>
      <p:sp>
        <p:nvSpPr>
          <p:cNvPr id="5" name="Rectangle 7"/>
          <p:cNvSpPr/>
          <p:nvPr userDrawn="1"/>
        </p:nvSpPr>
        <p:spPr>
          <a:xfrm>
            <a:off x="11794067" y="1"/>
            <a:ext cx="397933" cy="2968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/>
          </a:p>
        </p:txBody>
      </p:sp>
      <p:sp>
        <p:nvSpPr>
          <p:cNvPr id="6" name="Rectangle 8"/>
          <p:cNvSpPr/>
          <p:nvPr userDrawn="1"/>
        </p:nvSpPr>
        <p:spPr>
          <a:xfrm>
            <a:off x="11794067" y="293689"/>
            <a:ext cx="402167" cy="30003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 dirty="0"/>
              <a:t> 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01652" y="285751"/>
            <a:ext cx="8515349" cy="466724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sz="2400" b="0" i="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584" y="1647825"/>
            <a:ext cx="11190816" cy="4330700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bg1"/>
              </a:buClr>
              <a:buFont typeface="Arial" pitchFamily="34" charset="0"/>
              <a:buChar char="-"/>
              <a:defRPr sz="2400">
                <a:solidFill>
                  <a:schemeClr val="bg1"/>
                </a:solidFill>
              </a:defRPr>
            </a:lvl1pPr>
            <a:lvl2pPr marL="720000" indent="-360000"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  <a:buFont typeface="Arial" pitchFamily="34" charset="0"/>
              <a:buChar char="-"/>
              <a:defRPr sz="2400">
                <a:solidFill>
                  <a:schemeClr val="bg1"/>
                </a:solidFill>
              </a:defRPr>
            </a:lvl2pPr>
            <a:lvl3pPr marL="1080000" indent="-360000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Font typeface="Arial" pitchFamily="34" charset="0"/>
              <a:buChar char="-"/>
              <a:defRPr sz="2200">
                <a:solidFill>
                  <a:schemeClr val="bg1"/>
                </a:solidFill>
              </a:defRPr>
            </a:lvl3pPr>
            <a:lvl4pPr>
              <a:buNone/>
              <a:defRPr sz="2400">
                <a:solidFill>
                  <a:schemeClr val="tx1"/>
                </a:solidFill>
              </a:defRPr>
            </a:lvl4pPr>
            <a:lvl5pPr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Level 1 point</a:t>
            </a:r>
          </a:p>
          <a:p>
            <a:pPr lvl="1"/>
            <a:r>
              <a:rPr lang="en-US" dirty="0"/>
              <a:t>Level 2 point</a:t>
            </a:r>
          </a:p>
          <a:p>
            <a:pPr lvl="2"/>
            <a:r>
              <a:rPr lang="en-US" dirty="0"/>
              <a:t>Level 3 point</a:t>
            </a:r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8864600" y="6470651"/>
            <a:ext cx="2844800" cy="365125"/>
          </a:xfrm>
          <a:prstGeom prst="rect">
            <a:avLst/>
          </a:prstGeom>
        </p:spPr>
        <p:txBody>
          <a:bodyPr/>
          <a:lstStyle>
            <a:lvl1pPr algn="r">
              <a:defRPr sz="1200" smtClean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02AEB0F0-5540-4FE2-9628-2CB6653FEAB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01653" y="971551"/>
            <a:ext cx="11163300" cy="4476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Slide title</a:t>
            </a:r>
            <a:endParaRPr lang="en-AU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406401" y="6486526"/>
            <a:ext cx="5956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>
                <a:solidFill>
                  <a:schemeClr val="bg2"/>
                </a:solidFill>
              </a:rPr>
              <a:t>SCIENCE  |  TECHNOLOGY  |   INNOVATION  |  BUSINESS  |  DESIGN</a:t>
            </a:r>
          </a:p>
        </p:txBody>
      </p:sp>
    </p:spTree>
    <p:extLst>
      <p:ext uri="{BB962C8B-B14F-4D97-AF65-F5344CB8AC3E}">
        <p14:creationId xmlns:p14="http://schemas.microsoft.com/office/powerpoint/2010/main" val="517502974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3093C11-A994-E549-B042-382B0898662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8929" y="2445781"/>
            <a:ext cx="7152861" cy="86562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lnSpc>
                <a:spcPts val="6620"/>
              </a:lnSpc>
              <a:defRPr sz="5400" b="0" i="0" cap="none" baseline="0">
                <a:solidFill>
                  <a:srgbClr val="000000"/>
                </a:solidFill>
                <a:latin typeface="Barlow Light" pitchFamily="2" charset="77"/>
                <a:ea typeface="DIN 2014 Light" panose="020B0404020202020204" pitchFamily="34" charset="77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9EECD76-5546-394C-A08F-DB8E115F008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8929" y="3382499"/>
            <a:ext cx="7152861" cy="43281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l">
              <a:lnSpc>
                <a:spcPts val="2860"/>
              </a:lnSpc>
              <a:spcAft>
                <a:spcPts val="0"/>
              </a:spcAft>
              <a:buNone/>
              <a:defRPr sz="2400" b="0" i="0" cap="none" baseline="0">
                <a:solidFill>
                  <a:srgbClr val="000000"/>
                </a:solidFill>
                <a:latin typeface="Barlow Light" pitchFamily="2" charset="77"/>
                <a:ea typeface="DIN 2014 Light" panose="020B0404020202020204" pitchFamily="34" charset="77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GB" dirty="0"/>
              <a:t>Click to edit subtitle</a:t>
            </a:r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B35A7696-ECE8-C940-A4FE-4B77CA605C4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8929" y="4114378"/>
            <a:ext cx="3497815" cy="28457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1400" b="1" i="0">
                <a:solidFill>
                  <a:srgbClr val="000000"/>
                </a:solidFill>
                <a:latin typeface="Barlow SemiBold" pitchFamily="2" charset="77"/>
                <a:ea typeface="DIN 2014 Demi" panose="020B0504020202020204" pitchFamily="34" charset="77"/>
                <a:cs typeface="Open Sans" panose="020B0606030504020204" pitchFamily="34" charset="0"/>
              </a:defRPr>
            </a:lvl1pPr>
          </a:lstStyle>
          <a:p>
            <a:pPr lvl="0"/>
            <a:r>
              <a:rPr lang="en-GB" dirty="0"/>
              <a:t>Presented by Name </a:t>
            </a:r>
            <a:r>
              <a:rPr lang="en-GB" dirty="0" err="1"/>
              <a:t>Lastname</a:t>
            </a:r>
            <a:endParaRPr lang="en-GB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CDC6E18F-FA4E-DF49-843E-38F72D48BA9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8929" y="4442370"/>
            <a:ext cx="3497815" cy="28457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1400" b="0" i="0">
                <a:solidFill>
                  <a:srgbClr val="000000"/>
                </a:solidFill>
                <a:latin typeface="Barlow Light" pitchFamily="2" charset="77"/>
                <a:ea typeface="DIN 2014 Light" panose="020B0404020202020204" pitchFamily="34" charset="77"/>
                <a:cs typeface="Open Sans" panose="020B0606030504020204" pitchFamily="34" charset="0"/>
              </a:defRPr>
            </a:lvl1pPr>
          </a:lstStyle>
          <a:p>
            <a:pPr lvl="0"/>
            <a:r>
              <a:rPr lang="en-GB" dirty="0"/>
              <a:t>Day 00 Month, 2021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293312-AFF4-D84D-99E7-98D4D7B28F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909" t="68124" r="2" b="10595"/>
          <a:stretch/>
        </p:blipFill>
        <p:spPr>
          <a:xfrm>
            <a:off x="8102009" y="3233854"/>
            <a:ext cx="3662391" cy="33007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A92F9E7-BC4A-CD44-9374-3963AC3F1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4686" y="422097"/>
            <a:ext cx="1762621" cy="855390"/>
          </a:xfrm>
          <a:prstGeom prst="rect">
            <a:avLst/>
          </a:prstGeom>
          <a:ln w="6350"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427B3FD-0E2F-1A45-9E15-2CEF5BB47D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74" t="49360" r="52758" b="42026"/>
          <a:stretch/>
        </p:blipFill>
        <p:spPr>
          <a:xfrm>
            <a:off x="271667" y="323388"/>
            <a:ext cx="3372988" cy="1336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4877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4"/>
          <p:cNvSpPr txBox="1"/>
          <p:nvPr userDrawn="1"/>
        </p:nvSpPr>
        <p:spPr>
          <a:xfrm>
            <a:off x="9450918" y="228601"/>
            <a:ext cx="2247900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chemeClr val="bg2"/>
                </a:solidFill>
                <a:latin typeface="Arial"/>
                <a:ea typeface="ＭＳ Ｐゴシック" charset="-128"/>
                <a:cs typeface="Arial"/>
              </a:rPr>
              <a:t>Swinburne</a:t>
            </a:r>
          </a:p>
        </p:txBody>
      </p:sp>
      <p:sp>
        <p:nvSpPr>
          <p:cNvPr id="4" name="Rectangle 6"/>
          <p:cNvSpPr/>
          <p:nvPr userDrawn="1"/>
        </p:nvSpPr>
        <p:spPr>
          <a:xfrm>
            <a:off x="11794067" y="1"/>
            <a:ext cx="397933" cy="2968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/>
          </a:p>
        </p:txBody>
      </p:sp>
      <p:sp>
        <p:nvSpPr>
          <p:cNvPr id="5" name="Rectangle 7"/>
          <p:cNvSpPr/>
          <p:nvPr userDrawn="1"/>
        </p:nvSpPr>
        <p:spPr>
          <a:xfrm>
            <a:off x="11794067" y="293689"/>
            <a:ext cx="402167" cy="30003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 dirty="0"/>
              <a:t> 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01652" y="285751"/>
            <a:ext cx="8515349" cy="466724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sz="2400" b="0" i="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8864600" y="6470651"/>
            <a:ext cx="2844800" cy="365125"/>
          </a:xfrm>
          <a:prstGeom prst="rect">
            <a:avLst/>
          </a:prstGeom>
        </p:spPr>
        <p:txBody>
          <a:bodyPr/>
          <a:lstStyle>
            <a:lvl1pPr algn="r">
              <a:defRPr sz="1200" smtClean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02AEB0F0-5540-4FE2-9628-2CB6653FEAB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01653" y="971551"/>
            <a:ext cx="11163300" cy="4476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Slide title</a:t>
            </a:r>
            <a:endParaRPr lang="en-AU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406401" y="6486526"/>
            <a:ext cx="5956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>
                <a:solidFill>
                  <a:schemeClr val="bg2"/>
                </a:solidFill>
              </a:rPr>
              <a:t>SCIENCE  |  TECHNOLOGY  |   INNOVATION  |  BUSINESS  |  DESIGN</a:t>
            </a:r>
          </a:p>
        </p:txBody>
      </p:sp>
    </p:spTree>
    <p:extLst>
      <p:ext uri="{BB962C8B-B14F-4D97-AF65-F5344CB8AC3E}">
        <p14:creationId xmlns:p14="http://schemas.microsoft.com/office/powerpoint/2010/main" val="426489039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12192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12192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9744" y="118872"/>
            <a:ext cx="10684256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7552" y="1828800"/>
            <a:ext cx="10696448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3545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773936"/>
            <a:ext cx="53848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773936"/>
            <a:ext cx="53848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016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98988"/>
            <a:ext cx="5386917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449512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698988"/>
            <a:ext cx="5389033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449512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491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985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298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784" y="152400"/>
            <a:ext cx="3364992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5837" y="1743134"/>
            <a:ext cx="7894188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en-AU"/>
              <a:t>Click to edit Master text styles</a:t>
            </a:r>
          </a:p>
          <a:p>
            <a:pPr lvl="1" eaLnBrk="1" latinLnBrk="0" hangingPunct="1"/>
            <a:r>
              <a:rPr lang="en-AU"/>
              <a:t>Second level</a:t>
            </a:r>
          </a:p>
          <a:p>
            <a:pPr lvl="2" eaLnBrk="1" latinLnBrk="0" hangingPunct="1"/>
            <a:r>
              <a:rPr lang="en-AU"/>
              <a:t>Third level</a:t>
            </a:r>
          </a:p>
          <a:p>
            <a:pPr lvl="3" eaLnBrk="1" latinLnBrk="0" hangingPunct="1"/>
            <a:r>
              <a:rPr lang="en-AU"/>
              <a:t>Fourth level</a:t>
            </a:r>
          </a:p>
          <a:p>
            <a:pPr lvl="4" eaLnBrk="1" latinLnBrk="0" hangingPunct="1"/>
            <a:r>
              <a:rPr lang="en-AU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784" y="1730018"/>
            <a:ext cx="329184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3807649" y="0"/>
            <a:ext cx="6096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Rectangle 8"/>
          <p:cNvSpPr/>
          <p:nvPr/>
        </p:nvSpPr>
        <p:spPr bwMode="invGray">
          <a:xfrm>
            <a:off x="3807649" y="0"/>
            <a:ext cx="6096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3259454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55448"/>
            <a:ext cx="3366867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71741" y="1484808"/>
            <a:ext cx="8329863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en-AU"/>
              <a:t>Drag picture to placeholder or click icon to add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" y="1728216"/>
            <a:ext cx="329184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19456" y="1170432"/>
            <a:ext cx="3364992" cy="20116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807649" y="0"/>
            <a:ext cx="6096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Rectangle 8"/>
          <p:cNvSpPr/>
          <p:nvPr/>
        </p:nvSpPr>
        <p:spPr bwMode="invGray">
          <a:xfrm>
            <a:off x="3807649" y="0"/>
            <a:ext cx="6096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47744" y="1170432"/>
            <a:ext cx="6925056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119104" y="1170432"/>
            <a:ext cx="978485" cy="201168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5937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12192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7" name="Rectangle 6"/>
          <p:cNvSpPr/>
          <p:nvPr/>
        </p:nvSpPr>
        <p:spPr bwMode="ltGray">
          <a:xfrm>
            <a:off x="1" y="1"/>
            <a:ext cx="12191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75192"/>
            <a:ext cx="109728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AU"/>
              <a:t>Click to edit Master text styles</a:t>
            </a:r>
          </a:p>
          <a:p>
            <a:pPr lvl="1" eaLnBrk="1" latinLnBrk="0" hangingPunct="1"/>
            <a:r>
              <a:rPr kumimoji="0" lang="en-AU"/>
              <a:t>Second level</a:t>
            </a:r>
          </a:p>
          <a:p>
            <a:pPr lvl="2" eaLnBrk="1" latinLnBrk="0" hangingPunct="1"/>
            <a:r>
              <a:rPr kumimoji="0" lang="en-AU"/>
              <a:t>Third level</a:t>
            </a:r>
          </a:p>
          <a:p>
            <a:pPr lvl="3" eaLnBrk="1" latinLnBrk="0" hangingPunct="1"/>
            <a:r>
              <a:rPr kumimoji="0" lang="en-AU"/>
              <a:t>Fourth level</a:t>
            </a:r>
          </a:p>
          <a:p>
            <a:pPr lvl="4" eaLnBrk="1" latinLnBrk="0" hangingPunct="1"/>
            <a:r>
              <a:rPr kumimoji="0" lang="en-AU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476999"/>
            <a:ext cx="28448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D7C3A134-F1C3-464B-BF47-54DC2DE08F52}" type="datetimeFigureOut">
              <a:rPr lang="en-US" smtClean="0"/>
              <a:t>12/22/2022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20796" y="6476999"/>
            <a:ext cx="7343625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39195" y="6476999"/>
            <a:ext cx="978485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9648F39E-9C37-485F-AC97-16BB4BDF9F49}" type="slidenum">
              <a:rPr kumimoji="0" lang="en-US" smtClean="0"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57616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4" r:id="rId13"/>
  </p:sldLayoutIdLst>
  <p:hf hdr="0" ftr="0"/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12192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7" name="Rectangle 6"/>
          <p:cNvSpPr/>
          <p:nvPr/>
        </p:nvSpPr>
        <p:spPr bwMode="ltGray">
          <a:xfrm>
            <a:off x="1" y="1"/>
            <a:ext cx="12191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AU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75192"/>
            <a:ext cx="109728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AU"/>
              <a:t>Click to edit Master text styles</a:t>
            </a:r>
          </a:p>
          <a:p>
            <a:pPr lvl="1" eaLnBrk="1" latinLnBrk="0" hangingPunct="1"/>
            <a:r>
              <a:rPr kumimoji="0" lang="en-AU"/>
              <a:t>Second level</a:t>
            </a:r>
          </a:p>
          <a:p>
            <a:pPr lvl="2" eaLnBrk="1" latinLnBrk="0" hangingPunct="1"/>
            <a:r>
              <a:rPr kumimoji="0" lang="en-AU"/>
              <a:t>Third level</a:t>
            </a:r>
          </a:p>
          <a:p>
            <a:pPr lvl="3" eaLnBrk="1" latinLnBrk="0" hangingPunct="1"/>
            <a:r>
              <a:rPr kumimoji="0" lang="en-AU"/>
              <a:t>Fourth level</a:t>
            </a:r>
          </a:p>
          <a:p>
            <a:pPr lvl="4" eaLnBrk="1" latinLnBrk="0" hangingPunct="1"/>
            <a:r>
              <a:rPr kumimoji="0" lang="en-AU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476999"/>
            <a:ext cx="28448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D7C3A134-F1C3-464B-BF47-54DC2DE08F52}" type="datetimeFigureOut">
              <a:rPr lang="en-US" smtClean="0"/>
              <a:t>12/22/2022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20796" y="6476999"/>
            <a:ext cx="7343625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39195" y="6476999"/>
            <a:ext cx="978485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9648F39E-9C37-485F-AC97-16BB4BDF9F49}" type="slidenum">
              <a:rPr kumimoji="0" lang="en-US" smtClean="0"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900171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</p:sldLayoutIdLst>
  <p:hf hdr="0" ftr="0"/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9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9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9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9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9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0156C-8FA6-A24D-9D15-563042024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6654" y="4169139"/>
            <a:ext cx="11273046" cy="829714"/>
          </a:xfrm>
        </p:spPr>
        <p:txBody>
          <a:bodyPr/>
          <a:lstStyle/>
          <a:p>
            <a:r>
              <a:rPr lang="en-US" sz="4000" b="1" dirty="0"/>
              <a:t>Social Capital: Presentation 1</a:t>
            </a:r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5F1F376F-4964-4C99-B9D3-3631E71A72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838" y="1687422"/>
            <a:ext cx="7850777" cy="164430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A3809ED-A186-401B-8B5C-F39842AA896B}"/>
              </a:ext>
            </a:extLst>
          </p:cNvPr>
          <p:cNvSpPr/>
          <p:nvPr/>
        </p:nvSpPr>
        <p:spPr>
          <a:xfrm>
            <a:off x="286231" y="366430"/>
            <a:ext cx="98624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rPr>
              <a:t>Professional Capabilities for a Digital World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2CA6E7F-45E9-424A-8EE3-6E02CC84EC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892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55"/>
    </mc:Choice>
    <mc:Fallback>
      <p:transition spd="slow" advTm="212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C80DBD-CF1D-4A79-8D5E-C34F121FB6AB}"/>
              </a:ext>
            </a:extLst>
          </p:cNvPr>
          <p:cNvSpPr/>
          <p:nvPr/>
        </p:nvSpPr>
        <p:spPr>
          <a:xfrm>
            <a:off x="9103360" y="193040"/>
            <a:ext cx="3088640" cy="6463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E03367-2EA3-4C9B-9FD5-9279FEC53411}"/>
              </a:ext>
            </a:extLst>
          </p:cNvPr>
          <p:cNvSpPr txBox="1"/>
          <p:nvPr/>
        </p:nvSpPr>
        <p:spPr>
          <a:xfrm>
            <a:off x="593765" y="1601558"/>
            <a:ext cx="11004470" cy="3697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Three core dimensions of social capital identified in literature are: </a:t>
            </a:r>
          </a:p>
          <a:p>
            <a:pPr marL="800100" lvl="1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i="0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Trust </a:t>
            </a:r>
            <a:r>
              <a:rPr lang="en-US" i="0" dirty="0">
                <a:latin typeface="Arial" panose="020B0604020202020204" pitchFamily="34" charset="0"/>
                <a:cs typeface="Arial" panose="020B0604020202020204" pitchFamily="34" charset="0"/>
              </a:rPr>
              <a:t>(Barber, 1983; Fukuyama, 1995; F.  Fukuyama, 1999; Russell Hardin, 1996; Putnam, 1993; Robbins &amp; Langton, 2003); </a:t>
            </a:r>
          </a:p>
          <a:p>
            <a:pPr marL="800100" lvl="1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i="0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Reciprocity </a:t>
            </a:r>
            <a:r>
              <a:rPr lang="en-US" i="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i="0" dirty="0" err="1">
                <a:latin typeface="Arial" panose="020B0604020202020204" pitchFamily="34" charset="0"/>
                <a:cs typeface="Arial" panose="020B0604020202020204" pitchFamily="34" charset="0"/>
              </a:rPr>
              <a:t>Gouldner</a:t>
            </a:r>
            <a:r>
              <a:rPr lang="en-US" i="0" dirty="0">
                <a:latin typeface="Arial" panose="020B0604020202020204" pitchFamily="34" charset="0"/>
                <a:cs typeface="Arial" panose="020B0604020202020204" pitchFamily="34" charset="0"/>
              </a:rPr>
              <a:t>, 1960; </a:t>
            </a:r>
            <a:r>
              <a:rPr lang="en-US" i="0" dirty="0" err="1">
                <a:latin typeface="Arial" panose="020B0604020202020204" pitchFamily="34" charset="0"/>
                <a:cs typeface="Arial" panose="020B0604020202020204" pitchFamily="34" charset="0"/>
              </a:rPr>
              <a:t>Molm</a:t>
            </a:r>
            <a:r>
              <a:rPr lang="en-US" i="0" dirty="0">
                <a:latin typeface="Arial" panose="020B0604020202020204" pitchFamily="34" charset="0"/>
                <a:cs typeface="Arial" panose="020B0604020202020204" pitchFamily="34" charset="0"/>
              </a:rPr>
              <a:t>, 2010); and </a:t>
            </a:r>
          </a:p>
          <a:p>
            <a:pPr marL="800100" lvl="1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i="0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Norms </a:t>
            </a:r>
            <a:r>
              <a:rPr lang="en-US" i="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i="0" dirty="0" err="1">
                <a:latin typeface="Arial" panose="020B0604020202020204" pitchFamily="34" charset="0"/>
                <a:cs typeface="Arial" panose="020B0604020202020204" pitchFamily="34" charset="0"/>
              </a:rPr>
              <a:t>Baland</a:t>
            </a:r>
            <a:r>
              <a:rPr lang="en-US" i="0" dirty="0"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US" i="0" dirty="0" err="1">
                <a:latin typeface="Arial" panose="020B0604020202020204" pitchFamily="34" charset="0"/>
                <a:cs typeface="Arial" panose="020B0604020202020204" pitchFamily="34" charset="0"/>
              </a:rPr>
              <a:t>Platteau</a:t>
            </a:r>
            <a:r>
              <a:rPr lang="en-US" i="0" dirty="0">
                <a:latin typeface="Arial" panose="020B0604020202020204" pitchFamily="34" charset="0"/>
                <a:cs typeface="Arial" panose="020B0604020202020204" pitchFamily="34" charset="0"/>
              </a:rPr>
              <a:t>, 1996; </a:t>
            </a:r>
            <a:r>
              <a:rPr lang="en-US" i="0" dirty="0" err="1">
                <a:latin typeface="Arial" panose="020B0604020202020204" pitchFamily="34" charset="0"/>
                <a:cs typeface="Arial" panose="020B0604020202020204" pitchFamily="34" charset="0"/>
              </a:rPr>
              <a:t>Bulte</a:t>
            </a:r>
            <a:r>
              <a:rPr lang="en-US" i="0" dirty="0">
                <a:latin typeface="Arial" panose="020B0604020202020204" pitchFamily="34" charset="0"/>
                <a:cs typeface="Arial" panose="020B0604020202020204" pitchFamily="34" charset="0"/>
              </a:rPr>
              <a:t> &amp; Horan, 2010; </a:t>
            </a:r>
            <a:r>
              <a:rPr lang="en-US" i="0" dirty="0" err="1">
                <a:latin typeface="Arial" panose="020B0604020202020204" pitchFamily="34" charset="0"/>
                <a:cs typeface="Arial" panose="020B0604020202020204" pitchFamily="34" charset="0"/>
              </a:rPr>
              <a:t>Esser</a:t>
            </a:r>
            <a:r>
              <a:rPr lang="en-US" i="0" dirty="0">
                <a:latin typeface="Arial" panose="020B0604020202020204" pitchFamily="34" charset="0"/>
                <a:cs typeface="Arial" panose="020B0604020202020204" pitchFamily="34" charset="0"/>
              </a:rPr>
              <a:t>, 2008; Fukuyama, 1995). </a:t>
            </a:r>
          </a:p>
          <a:p>
            <a:pPr marL="34290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Reciprocity and trust in particular are key elements of pro-social behaviour; a behaviour characterised by exchanges of </a:t>
            </a:r>
            <a:r>
              <a:rPr lang="en-US" sz="2000" i="0" dirty="0" err="1">
                <a:latin typeface="Arial" panose="020B0604020202020204" pitchFamily="34" charset="0"/>
                <a:cs typeface="Arial" panose="020B0604020202020204" pitchFamily="34" charset="0"/>
              </a:rPr>
              <a:t>favours</a:t>
            </a: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 between non-related individuals (Camerer, 2003).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3294" y="352302"/>
            <a:ext cx="101458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highlight>
                  <a:srgbClr val="00FFFF"/>
                </a:highlight>
                <a:uLnTx/>
                <a:uFillTx/>
                <a:latin typeface="Arial" charset="0"/>
                <a:ea typeface="ＭＳ Ｐゴシック"/>
                <a:cs typeface="+mn-cs"/>
              </a:rPr>
              <a:t>CORE DIMENSIONS OF SOCIAL CAPITAL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236D06F-7030-45E9-8FCF-D0A4A6FC04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884285"/>
      </p:ext>
    </p:extLst>
  </p:cSld>
  <p:clrMapOvr>
    <a:masterClrMapping/>
  </p:clrMapOvr>
  <p:transition advTm="4425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C80DBD-CF1D-4A79-8D5E-C34F121FB6AB}"/>
              </a:ext>
            </a:extLst>
          </p:cNvPr>
          <p:cNvSpPr/>
          <p:nvPr/>
        </p:nvSpPr>
        <p:spPr>
          <a:xfrm>
            <a:off x="9103360" y="193040"/>
            <a:ext cx="3088640" cy="6463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E03367-2EA3-4C9B-9FD5-9279FEC53411}"/>
              </a:ext>
            </a:extLst>
          </p:cNvPr>
          <p:cNvSpPr txBox="1"/>
          <p:nvPr/>
        </p:nvSpPr>
        <p:spPr>
          <a:xfrm>
            <a:off x="593765" y="1601558"/>
            <a:ext cx="11004470" cy="40364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Fukuyama (1995) </a:t>
            </a:r>
            <a:r>
              <a:rPr lang="en-US" sz="2000" i="0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defines trust as “the expectation that arises within a community of regular, honest, and cooperative behavior, based on commonly shared norms, on the part of other members of that community” </a:t>
            </a: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(p. 26). </a:t>
            </a:r>
          </a:p>
          <a:p>
            <a:pPr marL="34290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Trust is usually conditional and limited but may be unconditional, although this is less common outside the special relationships between parents and young children (Kohn, 2008).</a:t>
            </a:r>
          </a:p>
          <a:p>
            <a:pPr marL="34290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i="0" dirty="0" err="1">
                <a:latin typeface="Arial" panose="020B0604020202020204" pitchFamily="34" charset="0"/>
                <a:cs typeface="Arial" panose="020B0604020202020204" pitchFamily="34" charset="0"/>
              </a:rPr>
              <a:t>Alesina</a:t>
            </a: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 (2002) distinguishes between two types of variables correlated with trust: individual characteristics, such as age, gender, race; and characteristics of the community in which the individual lives.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621" y="399244"/>
            <a:ext cx="1143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highlight>
                  <a:srgbClr val="00FFFF"/>
                </a:highlight>
                <a:uLnTx/>
                <a:uFillTx/>
                <a:latin typeface="Arial" charset="0"/>
                <a:ea typeface="ＭＳ Ｐゴシック"/>
                <a:cs typeface="+mn-cs"/>
              </a:rPr>
              <a:t>CORE DIMENSIONS OF SOCIAL CAPITAL / </a:t>
            </a:r>
            <a:r>
              <a:rPr kumimoji="0" lang="en-US" sz="3600" b="0" i="0" u="sng" strike="noStrike" kern="1200" cap="none" spc="0" normalizeH="0" baseline="0" noProof="0" dirty="0">
                <a:ln>
                  <a:noFill/>
                </a:ln>
                <a:highlight>
                  <a:srgbClr val="00FFFF"/>
                </a:highlight>
                <a:uLnTx/>
                <a:uFillTx/>
                <a:latin typeface="Arial" charset="0"/>
                <a:ea typeface="ＭＳ Ｐゴシック"/>
                <a:cs typeface="+mn-cs"/>
              </a:rPr>
              <a:t>TRUST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3D165B4-6AD1-454C-BC74-DEEE30E319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82161"/>
      </p:ext>
    </p:extLst>
  </p:cSld>
  <p:clrMapOvr>
    <a:masterClrMapping/>
  </p:clrMapOvr>
  <p:transition advTm="1444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C80DBD-CF1D-4A79-8D5E-C34F121FB6AB}"/>
              </a:ext>
            </a:extLst>
          </p:cNvPr>
          <p:cNvSpPr/>
          <p:nvPr/>
        </p:nvSpPr>
        <p:spPr>
          <a:xfrm>
            <a:off x="9103360" y="193040"/>
            <a:ext cx="3088640" cy="6463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E03367-2EA3-4C9B-9FD5-9279FEC53411}"/>
              </a:ext>
            </a:extLst>
          </p:cNvPr>
          <p:cNvSpPr txBox="1"/>
          <p:nvPr/>
        </p:nvSpPr>
        <p:spPr>
          <a:xfrm>
            <a:off x="593765" y="1601558"/>
            <a:ext cx="6137235" cy="434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 principle or practice of give-and-take…” (The Australian Pocket Oxford Dictionary, 1984, p. 575) and “…the conditional behavior to return helpful and harmful acts in kind, even when this is costly for the reciprocator” (</a:t>
            </a:r>
            <a:r>
              <a:rPr lang="en-US" sz="2000" i="0" dirty="0" err="1">
                <a:latin typeface="Arial" panose="020B0604020202020204" pitchFamily="34" charset="0"/>
                <a:cs typeface="Arial" panose="020B0604020202020204" pitchFamily="34" charset="0"/>
              </a:rPr>
              <a:t>Stanca</a:t>
            </a: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, 2009, p. 191). </a:t>
            </a:r>
          </a:p>
          <a:p>
            <a:pPr marL="34290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Reciprocity is a universal social phenomenon subject to cultural variation which has been found to be a useful catalyst of exchange and social relations (</a:t>
            </a:r>
            <a:r>
              <a:rPr lang="en-US" sz="2000" i="0" dirty="0" err="1">
                <a:latin typeface="Arial" panose="020B0604020202020204" pitchFamily="34" charset="0"/>
                <a:cs typeface="Arial" panose="020B0604020202020204" pitchFamily="34" charset="0"/>
              </a:rPr>
              <a:t>Gouldner</a:t>
            </a: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, 1960).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3294" y="111002"/>
            <a:ext cx="101458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highlight>
                  <a:srgbClr val="00FFFF"/>
                </a:highlight>
                <a:uLnTx/>
                <a:uFillTx/>
                <a:latin typeface="Arial" charset="0"/>
                <a:ea typeface="ＭＳ Ｐゴシック"/>
                <a:cs typeface="+mn-cs"/>
              </a:rPr>
              <a:t>CORE DIMENSIONS OF SOCIAL CAPITAL / </a:t>
            </a:r>
            <a:r>
              <a:rPr kumimoji="0" lang="en-US" sz="3600" b="0" i="0" u="sng" strike="noStrike" kern="1200" cap="none" spc="0" normalizeH="0" baseline="0" noProof="0" dirty="0">
                <a:ln>
                  <a:noFill/>
                </a:ln>
                <a:highlight>
                  <a:srgbClr val="00FFFF"/>
                </a:highlight>
                <a:uLnTx/>
                <a:uFillTx/>
                <a:latin typeface="Arial" charset="0"/>
                <a:ea typeface="ＭＳ Ｐゴシック"/>
                <a:cs typeface="+mn-cs"/>
              </a:rPr>
              <a:t>RECIPROCITY</a:t>
            </a:r>
          </a:p>
        </p:txBody>
      </p:sp>
      <p:pic>
        <p:nvPicPr>
          <p:cNvPr id="5" name="Picture 4" descr="Reciprocity">
            <a:extLst>
              <a:ext uri="{FF2B5EF4-FFF2-40B4-BE49-F238E27FC236}">
                <a16:creationId xmlns:a16="http://schemas.microsoft.com/office/drawing/2014/main" id="{F8EA698E-DCC0-489B-9F3D-5EBDEF9513F1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9450" y="1828579"/>
            <a:ext cx="4870450" cy="3689350"/>
          </a:xfrm>
          <a:prstGeom prst="rect">
            <a:avLst/>
          </a:prstGeom>
          <a:noFill/>
          <a:ln w="12700" cmpd="sng">
            <a:solidFill>
              <a:srgbClr val="000000"/>
            </a:solidFill>
            <a:miter lim="800000"/>
            <a:headEnd/>
            <a:tailEnd/>
          </a:ln>
          <a:effectLst/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A6FC970-A657-4F87-86A6-9D785F9BA9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59431"/>
      </p:ext>
    </p:extLst>
  </p:cSld>
  <p:clrMapOvr>
    <a:masterClrMapping/>
  </p:clrMapOvr>
  <p:transition advTm="9143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C80DBD-CF1D-4A79-8D5E-C34F121FB6AB}"/>
              </a:ext>
            </a:extLst>
          </p:cNvPr>
          <p:cNvSpPr/>
          <p:nvPr/>
        </p:nvSpPr>
        <p:spPr>
          <a:xfrm>
            <a:off x="9103360" y="193040"/>
            <a:ext cx="3088640" cy="6463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E03367-2EA3-4C9B-9FD5-9279FEC53411}"/>
              </a:ext>
            </a:extLst>
          </p:cNvPr>
          <p:cNvSpPr txBox="1"/>
          <p:nvPr/>
        </p:nvSpPr>
        <p:spPr>
          <a:xfrm>
            <a:off x="593764" y="1601558"/>
            <a:ext cx="11420435" cy="48058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According to Fukuyama (2001</a:t>
            </a:r>
            <a:r>
              <a:rPr lang="en-US" sz="2000" i="0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), social capital consists of “norms or values, instantiated in an actual relationship among two or more people, that promote cooperation between them” </a:t>
            </a: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(p. 480). </a:t>
            </a:r>
          </a:p>
          <a:p>
            <a:pPr marL="34290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A norm is defined as a “recognized type, standard” (The Australian Pocket Oxford Dictionary, 1984, p. 462). </a:t>
            </a:r>
          </a:p>
          <a:p>
            <a:pPr marL="34290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Finnemore (1996) defines norms as </a:t>
            </a:r>
            <a:r>
              <a:rPr lang="en-US" sz="2000" i="0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“shared expectations about appropriate behaviour held by a community of actors”</a:t>
            </a: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marL="34290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xpectations and beliefs about how one should behave (</a:t>
            </a:r>
            <a:r>
              <a:rPr lang="en-US" sz="2000" i="0" dirty="0" err="1">
                <a:latin typeface="Arial" panose="020B0604020202020204" pitchFamily="34" charset="0"/>
                <a:cs typeface="Arial" panose="020B0604020202020204" pitchFamily="34" charset="0"/>
              </a:rPr>
              <a:t>Baland</a:t>
            </a: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US" sz="2000" i="0" dirty="0" err="1">
                <a:latin typeface="Arial" panose="020B0604020202020204" pitchFamily="34" charset="0"/>
                <a:cs typeface="Arial" panose="020B0604020202020204" pitchFamily="34" charset="0"/>
              </a:rPr>
              <a:t>Platteau</a:t>
            </a: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, 1996).</a:t>
            </a:r>
          </a:p>
          <a:p>
            <a:pPr marL="34290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iolating the norm is intrinsically costly as it causes feelings of guilt and shame (</a:t>
            </a:r>
            <a:r>
              <a:rPr lang="en-US" sz="2000" i="0" dirty="0" err="1">
                <a:latin typeface="Arial" panose="020B0604020202020204" pitchFamily="34" charset="0"/>
                <a:cs typeface="Arial" panose="020B0604020202020204" pitchFamily="34" charset="0"/>
              </a:rPr>
              <a:t>Bulte</a:t>
            </a: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 &amp; Horan, 2010).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3294" y="352302"/>
            <a:ext cx="113142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highlight>
                  <a:srgbClr val="00FFFF"/>
                </a:highlight>
                <a:uLnTx/>
                <a:uFillTx/>
                <a:latin typeface="Arial" charset="0"/>
                <a:ea typeface="ＭＳ Ｐゴシック"/>
                <a:cs typeface="+mn-cs"/>
              </a:rPr>
              <a:t>CORE DIMENSIONS OF SOCIAL CAPITAL/ </a:t>
            </a:r>
            <a:r>
              <a:rPr kumimoji="0" lang="en-US" sz="3600" b="0" i="0" u="sng" strike="noStrike" kern="1200" cap="none" spc="0" normalizeH="0" baseline="0" noProof="0" dirty="0">
                <a:ln>
                  <a:noFill/>
                </a:ln>
                <a:highlight>
                  <a:srgbClr val="00FFFF"/>
                </a:highlight>
                <a:uLnTx/>
                <a:uFillTx/>
                <a:latin typeface="Arial" charset="0"/>
                <a:ea typeface="ＭＳ Ｐゴシック"/>
                <a:cs typeface="+mn-cs"/>
              </a:rPr>
              <a:t>NORMS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4E2258F-8818-4C78-A57D-C76F620BF1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407542"/>
      </p:ext>
    </p:extLst>
  </p:cSld>
  <p:clrMapOvr>
    <a:masterClrMapping/>
  </p:clrMapOvr>
  <p:transition advTm="5221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C80DBD-CF1D-4A79-8D5E-C34F121FB6AB}"/>
              </a:ext>
            </a:extLst>
          </p:cNvPr>
          <p:cNvSpPr/>
          <p:nvPr/>
        </p:nvSpPr>
        <p:spPr>
          <a:xfrm>
            <a:off x="9103360" y="193040"/>
            <a:ext cx="3088640" cy="6463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E03367-2EA3-4C9B-9FD5-9279FEC53411}"/>
              </a:ext>
            </a:extLst>
          </p:cNvPr>
          <p:cNvSpPr txBox="1"/>
          <p:nvPr/>
        </p:nvSpPr>
        <p:spPr>
          <a:xfrm>
            <a:off x="593764" y="1601558"/>
            <a:ext cx="11445835" cy="48885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 capital is </a:t>
            </a:r>
            <a:r>
              <a:rPr lang="en-AU" sz="2000" dirty="0">
                <a:latin typeface="Arial" panose="020B0604020202020204" pitchFamily="34" charset="0"/>
                <a:cs typeface="Arial" panose="020B0604020202020204" pitchFamily="34" charset="0"/>
              </a:rPr>
              <a:t>best studied long-term (longitudinal) with regular investigations (of the subject/s).</a:t>
            </a: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latin typeface="Arial" panose="020B0604020202020204" pitchFamily="34" charset="0"/>
                <a:cs typeface="Arial" panose="020B0604020202020204" pitchFamily="34" charset="0"/>
              </a:rPr>
              <a:t>Authors such as Putnam believe social engagement decaying but perhaps it is simply evolving.</a:t>
            </a: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 theory has been critiqued for its failure to address the gender dimension of social capital.</a:t>
            </a:r>
          </a:p>
          <a:p>
            <a:pPr marL="800100" lvl="1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should be considered for your investigative case study.</a:t>
            </a:r>
          </a:p>
          <a:p>
            <a:pPr marL="34290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is the </a:t>
            </a:r>
            <a:r>
              <a:rPr lang="en-US" sz="2000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potential for the ‘wrong type’ of social capital.</a:t>
            </a:r>
          </a:p>
          <a:p>
            <a:pPr marL="800100" lvl="1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between colleagues that are too inward-looking and fail to take account of what’s going on in the wider world.</a:t>
            </a:r>
          </a:p>
          <a:p>
            <a:pPr marL="800100" lvl="1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Ku Klux Klan and the Mafia achieve cooperative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ends on the basis of shared norms, and therefore have social capital, but…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22893" y="135117"/>
            <a:ext cx="118564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highlight>
                  <a:srgbClr val="00FFFF"/>
                </a:highlight>
                <a:uLnTx/>
                <a:uFillTx/>
                <a:latin typeface="Arial" charset="0"/>
                <a:ea typeface="ＭＳ Ｐゴシック"/>
                <a:cs typeface="+mn-cs"/>
              </a:rPr>
              <a:t>SOCIAL CAPITAL / NEGATIVE ASPECTS &amp; POSSIBLE MISUNDERSTANDINGS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708440C-3D4B-4497-9FB1-2F9E2C53CE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183119"/>
      </p:ext>
    </p:extLst>
  </p:cSld>
  <p:clrMapOvr>
    <a:masterClrMapping/>
  </p:clrMapOvr>
  <p:transition advTm="8097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33294" y="352302"/>
            <a:ext cx="84567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highlight>
                  <a:srgbClr val="00FFFF"/>
                </a:highlight>
                <a:uLnTx/>
                <a:uFillTx/>
                <a:latin typeface="Arial" charset="0"/>
                <a:ea typeface="ＭＳ Ｐゴシック"/>
                <a:cs typeface="+mn-cs"/>
              </a:rPr>
              <a:t>SOCIAL CAPITAL FOR THE UNSDGs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C80DBD-CF1D-4A79-8D5E-C34F121FB6AB}"/>
              </a:ext>
            </a:extLst>
          </p:cNvPr>
          <p:cNvSpPr/>
          <p:nvPr/>
        </p:nvSpPr>
        <p:spPr>
          <a:xfrm>
            <a:off x="9103360" y="193040"/>
            <a:ext cx="3088640" cy="6463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64FAF33-979A-4B4C-B73D-6AA5EFA881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8750" y="1919286"/>
            <a:ext cx="9277350" cy="418147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3103BFB-100D-405D-91DF-82A990F3823D}"/>
              </a:ext>
            </a:extLst>
          </p:cNvPr>
          <p:cNvSpPr/>
          <p:nvPr/>
        </p:nvSpPr>
        <p:spPr>
          <a:xfrm>
            <a:off x="7620000" y="4657723"/>
            <a:ext cx="1438275" cy="1395413"/>
          </a:xfrm>
          <a:prstGeom prst="rect">
            <a:avLst/>
          </a:prstGeom>
          <a:noFill/>
          <a:ln w="571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A874441-9BAA-4AC6-AC3B-0726069711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493272"/>
      </p:ext>
    </p:extLst>
  </p:cSld>
  <p:clrMapOvr>
    <a:masterClrMapping/>
  </p:clrMapOvr>
  <p:transition advTm="5780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C80DBD-CF1D-4A79-8D5E-C34F121FB6AB}"/>
              </a:ext>
            </a:extLst>
          </p:cNvPr>
          <p:cNvSpPr/>
          <p:nvPr/>
        </p:nvSpPr>
        <p:spPr>
          <a:xfrm>
            <a:off x="9103360" y="193040"/>
            <a:ext cx="3088640" cy="6463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3294" y="100276"/>
            <a:ext cx="115682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highlight>
                  <a:srgbClr val="00FFFF"/>
                </a:highlight>
                <a:uLnTx/>
                <a:uFillTx/>
                <a:latin typeface="Arial" charset="0"/>
                <a:ea typeface="ＭＳ Ｐゴシック"/>
                <a:cs typeface="+mn-cs"/>
              </a:rPr>
              <a:t>SOCIAL CAPITAL FOR YOUR 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highlight>
                  <a:srgbClr val="00FFFF"/>
                </a:highlight>
                <a:uLnTx/>
                <a:uFillTx/>
                <a:latin typeface="Arial" charset="0"/>
                <a:ea typeface="ＭＳ Ｐゴシック"/>
                <a:cs typeface="+mn-cs"/>
              </a:rPr>
              <a:t>INVESTIGATIVE CASE STUDIES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6C28BF-4E01-48AA-9D47-F229C83C1671}"/>
              </a:ext>
            </a:extLst>
          </p:cNvPr>
          <p:cNvSpPr txBox="1"/>
          <p:nvPr/>
        </p:nvSpPr>
        <p:spPr>
          <a:xfrm>
            <a:off x="728868" y="2239620"/>
            <a:ext cx="1068125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Calibri Light" panose="020F0302020204030204" pitchFamily="34" charset="0"/>
                <a:cs typeface="Calibri Light" panose="020F0302020204030204" pitchFamily="34" charset="0"/>
              </a:rPr>
              <a:t>IN YOUR GROUPS, CONSIDER POTENTIAL MEMBERS OF THE COMMUNITIES FOR YOUR PROPOSED PROJECT, WHO MAKE UP THE BONDING, BRIDGING AND LINKING TYPES OF SOCIAL CAPITAL. </a:t>
            </a:r>
          </a:p>
          <a:p>
            <a:pPr algn="ctr"/>
            <a:r>
              <a:rPr lang="en-US" sz="3600" dirty="0">
                <a:latin typeface="Calibri Light" panose="020F0302020204030204" pitchFamily="34" charset="0"/>
                <a:cs typeface="Calibri Light" panose="020F0302020204030204" pitchFamily="34" charset="0"/>
              </a:rPr>
              <a:t>WHO ARE THEY? </a:t>
            </a:r>
          </a:p>
          <a:p>
            <a:pPr algn="ctr"/>
            <a:r>
              <a:rPr lang="en-US" sz="3600" dirty="0">
                <a:latin typeface="Calibri Light" panose="020F0302020204030204" pitchFamily="34" charset="0"/>
                <a:cs typeface="Calibri Light" panose="020F0302020204030204" pitchFamily="34" charset="0"/>
              </a:rPr>
              <a:t>HOW ARE THEY LINKED?</a:t>
            </a:r>
            <a:endParaRPr lang="en-AU" sz="3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25873E8-A5B3-4554-A0C4-1BFD6C03BC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316783"/>
      </p:ext>
    </p:extLst>
  </p:cSld>
  <p:clrMapOvr>
    <a:masterClrMapping/>
  </p:clrMapOvr>
  <p:transition advTm="2709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C80DBD-CF1D-4A79-8D5E-C34F121FB6AB}"/>
              </a:ext>
            </a:extLst>
          </p:cNvPr>
          <p:cNvSpPr/>
          <p:nvPr/>
        </p:nvSpPr>
        <p:spPr>
          <a:xfrm>
            <a:off x="9103360" y="193040"/>
            <a:ext cx="3088640" cy="6463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E03367-2EA3-4C9B-9FD5-9279FEC53411}"/>
              </a:ext>
            </a:extLst>
          </p:cNvPr>
          <p:cNvSpPr txBox="1"/>
          <p:nvPr/>
        </p:nvSpPr>
        <p:spPr>
          <a:xfrm>
            <a:off x="593764" y="1601558"/>
            <a:ext cx="11445835" cy="2959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Bonding, Bridging, Linking</a:t>
            </a: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Think of examples of where your social capital is being built</a:t>
            </a: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 out how you can transform your Social Capital to Human Capital to Economic Capital.</a:t>
            </a: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n-AU" sz="20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have done this for you when you arrive at the CoP touchpoints!</a:t>
            </a:r>
            <a:endParaRPr lang="en-US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3764" y="104140"/>
            <a:ext cx="105864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highlight>
                  <a:srgbClr val="00FFFF"/>
                </a:highlight>
                <a:uLnTx/>
                <a:uFillTx/>
                <a:latin typeface="Arial" charset="0"/>
                <a:ea typeface="ＭＳ Ｐゴシック"/>
                <a:cs typeface="+mn-cs"/>
              </a:rPr>
              <a:t>YOUR TOUCHPOINTS WITH SOCIAL CAPITAL AS AN ICT PROFESSIONAL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466B6B0-DED2-4F56-A23F-C4678DACDE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132719"/>
      </p:ext>
    </p:extLst>
  </p:cSld>
  <p:clrMapOvr>
    <a:masterClrMapping/>
  </p:clrMapOvr>
  <p:transition advTm="6805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CA387CE-E059-417F-A468-CA23EB9382E6}"/>
              </a:ext>
            </a:extLst>
          </p:cNvPr>
          <p:cNvSpPr txBox="1"/>
          <p:nvPr/>
        </p:nvSpPr>
        <p:spPr>
          <a:xfrm>
            <a:off x="430634" y="389917"/>
            <a:ext cx="106614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3600" dirty="0">
                <a:highlight>
                  <a:srgbClr val="00FFFF"/>
                </a:highlight>
                <a:latin typeface="Arial" charset="0"/>
                <a:ea typeface="ＭＳ Ｐゴシック"/>
              </a:rPr>
              <a:t>HAVE WE MET OUR SESSION’S </a:t>
            </a:r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  <a:latin typeface="Arial" charset="0"/>
                <a:ea typeface="ＭＳ Ｐゴシック"/>
              </a:rPr>
              <a:t>OBJECTIVES?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378661-C5F8-4CFA-91B3-6A14238AF66A}"/>
              </a:ext>
            </a:extLst>
          </p:cNvPr>
          <p:cNvSpPr txBox="1"/>
          <p:nvPr/>
        </p:nvSpPr>
        <p:spPr>
          <a:xfrm>
            <a:off x="430634" y="1698632"/>
            <a:ext cx="10821566" cy="3266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latin typeface="Arial" charset="0"/>
                <a:ea typeface="ＭＳ Ｐゴシック"/>
              </a:rPr>
              <a:t>Defined the concept of Social Capital.</a:t>
            </a:r>
          </a:p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latin typeface="Arial" charset="0"/>
                <a:ea typeface="ＭＳ Ｐゴシック"/>
              </a:rPr>
              <a:t>Became familiar with the evolution of the term.</a:t>
            </a:r>
          </a:p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latin typeface="Arial" charset="0"/>
                <a:ea typeface="ＭＳ Ｐゴシック"/>
              </a:rPr>
              <a:t>Identified the key authors and gurus in the field.</a:t>
            </a:r>
          </a:p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latin typeface="Arial" charset="0"/>
                <a:ea typeface="ＭＳ Ｐゴシック"/>
              </a:rPr>
              <a:t>Identified some of the misunderstandings and criticisms of the theory.</a:t>
            </a:r>
          </a:p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latin typeface="Arial" charset="0"/>
                <a:ea typeface="ＭＳ Ｐゴシック"/>
              </a:rPr>
              <a:t>Explored how the theory of social capital can be applied to your current/future roles as ICT Professionals.</a:t>
            </a:r>
          </a:p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latin typeface="Arial" charset="0"/>
                <a:ea typeface="ＭＳ Ｐゴシック"/>
              </a:rPr>
              <a:t>Are more knowledgeable on the topic now than when we arrived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E897FF4-CB9F-43A6-80E2-57798BC851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401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749"/>
    </mc:Choice>
    <mc:Fallback>
      <p:transition spd="slow" advTm="317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break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150039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58796E-C5FB-488E-BCF3-861E47022A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34574" y="1683740"/>
            <a:ext cx="2038350" cy="20383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4868B14-2D4A-47F9-A606-05FC48B6F165}"/>
              </a:ext>
            </a:extLst>
          </p:cNvPr>
          <p:cNvSpPr txBox="1"/>
          <p:nvPr/>
        </p:nvSpPr>
        <p:spPr>
          <a:xfrm>
            <a:off x="430634" y="1406532"/>
            <a:ext cx="11542290" cy="3041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AU" sz="2000" b="1" dirty="0">
                <a:highlight>
                  <a:srgbClr val="00FFFF"/>
                </a:highlight>
                <a:latin typeface="Arial" charset="0"/>
                <a:ea typeface="ＭＳ Ｐゴシック"/>
              </a:rPr>
              <a:t>What we will be covering</a:t>
            </a:r>
            <a:r>
              <a:rPr lang="en-AU" sz="2000" b="1" i="1" dirty="0">
                <a:highlight>
                  <a:srgbClr val="00FFFF"/>
                </a:highlight>
                <a:latin typeface="Arial" charset="0"/>
                <a:ea typeface="ＭＳ Ｐゴシック"/>
              </a:rPr>
              <a:t>.</a:t>
            </a:r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AU" dirty="0">
                <a:solidFill>
                  <a:prstClr val="black"/>
                </a:solidFill>
                <a:latin typeface="Arial" charset="0"/>
                <a:ea typeface="ＭＳ Ｐゴシック"/>
              </a:rPr>
              <a:t>Social Capital</a:t>
            </a:r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AU" dirty="0">
                <a:solidFill>
                  <a:prstClr val="black"/>
                </a:solidFill>
                <a:latin typeface="Arial" charset="0"/>
                <a:ea typeface="ＭＳ Ｐゴシック"/>
              </a:rPr>
              <a:t>Categories</a:t>
            </a:r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AU" dirty="0">
                <a:solidFill>
                  <a:prstClr val="black"/>
                </a:solidFill>
                <a:latin typeface="Arial" charset="0"/>
                <a:ea typeface="ＭＳ Ｐゴシック"/>
              </a:rPr>
              <a:t>Relationship between Social Capital and ICT Professionals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AU" sz="2000" b="1" dirty="0">
                <a:highlight>
                  <a:srgbClr val="00FFFF"/>
                </a:highlight>
                <a:latin typeface="Arial" charset="0"/>
                <a:ea typeface="ＭＳ Ｐゴシック"/>
              </a:rPr>
              <a:t>Unit Learning Objectives (ULOs).</a:t>
            </a:r>
          </a:p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 startAt="3"/>
            </a:pPr>
            <a:r>
              <a:rPr lang="en-US" dirty="0">
                <a:solidFill>
                  <a:prstClr val="black"/>
                </a:solidFill>
                <a:latin typeface="Arial" charset="0"/>
                <a:ea typeface="ＭＳ Ｐゴシック"/>
              </a:rPr>
              <a:t>Review the roles and responsibilities of ICT professionals in organisations and society from a range of perspectives such as work-life balance, mentoring and life-long learning</a:t>
            </a:r>
            <a:r>
              <a:rPr lang="en-AU" dirty="0">
                <a:solidFill>
                  <a:prstClr val="black"/>
                </a:solidFill>
                <a:latin typeface="Arial" charset="0"/>
                <a:ea typeface="ＭＳ Ｐゴシック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A387CE-E059-417F-A468-CA23EB9382E6}"/>
              </a:ext>
            </a:extLst>
          </p:cNvPr>
          <p:cNvSpPr txBox="1"/>
          <p:nvPr/>
        </p:nvSpPr>
        <p:spPr>
          <a:xfrm>
            <a:off x="430633" y="415317"/>
            <a:ext cx="10634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3600" dirty="0">
                <a:solidFill>
                  <a:prstClr val="white"/>
                </a:solidFill>
                <a:latin typeface="Arial" charset="0"/>
                <a:ea typeface="ＭＳ Ｐゴシック"/>
              </a:rPr>
              <a:t>This session’s </a:t>
            </a:r>
            <a:r>
              <a:rPr lang="en-US" sz="3600" dirty="0">
                <a:highlight>
                  <a:srgbClr val="00FFFF"/>
                </a:highlight>
                <a:latin typeface="Arial" charset="0"/>
                <a:ea typeface="ＭＳ Ｐゴシック"/>
              </a:rPr>
              <a:t>roadmap &amp; unit learning objectives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28C23C-83F1-47A3-9DD1-0EFE4F99AA6E}"/>
              </a:ext>
            </a:extLst>
          </p:cNvPr>
          <p:cNvSpPr txBox="1"/>
          <p:nvPr/>
        </p:nvSpPr>
        <p:spPr>
          <a:xfrm>
            <a:off x="430634" y="4466613"/>
            <a:ext cx="11542290" cy="2210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AU" sz="2000" b="1" dirty="0">
                <a:highlight>
                  <a:srgbClr val="00FFFF"/>
                </a:highlight>
                <a:latin typeface="Arial" charset="0"/>
                <a:ea typeface="ＭＳ Ｐゴシック"/>
              </a:rPr>
              <a:t>What you need to do with this recorded presentation.</a:t>
            </a:r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AU" dirty="0">
                <a:solidFill>
                  <a:prstClr val="black"/>
                </a:solidFill>
                <a:latin typeface="Arial" charset="0"/>
                <a:ea typeface="ＭＳ Ｐゴシック"/>
              </a:rPr>
              <a:t>Watch, reflect and take your own notes.</a:t>
            </a:r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AU" dirty="0">
                <a:solidFill>
                  <a:prstClr val="black"/>
                </a:solidFill>
                <a:latin typeface="Arial" charset="0"/>
                <a:ea typeface="ＭＳ Ｐゴシック"/>
              </a:rPr>
              <a:t>Jot down any queries you may have on the concepts ready for the weekly LIVE catchup classes.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AU" sz="2000" b="1" dirty="0">
                <a:highlight>
                  <a:srgbClr val="00FFFF"/>
                </a:highlight>
                <a:latin typeface="Arial" charset="0"/>
                <a:ea typeface="ＭＳ Ｐゴシック"/>
              </a:rPr>
              <a:t>How long will this task take</a:t>
            </a:r>
            <a:r>
              <a:rPr lang="en-AU" sz="2000" b="1" dirty="0">
                <a:solidFill>
                  <a:srgbClr val="FF0000"/>
                </a:solidFill>
                <a:highlight>
                  <a:srgbClr val="FF0000"/>
                </a:highlight>
                <a:latin typeface="Arial" charset="0"/>
                <a:ea typeface="ＭＳ Ｐゴシック"/>
              </a:rPr>
              <a:t>.</a:t>
            </a:r>
            <a:r>
              <a:rPr lang="en-AU" sz="2000" b="1" dirty="0">
                <a:solidFill>
                  <a:srgbClr val="FF0000"/>
                </a:solidFill>
                <a:latin typeface="Arial" charset="0"/>
                <a:ea typeface="ＭＳ Ｐゴシック"/>
              </a:rPr>
              <a:t>  </a:t>
            </a:r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AU" dirty="0">
                <a:solidFill>
                  <a:prstClr val="black"/>
                </a:solidFill>
                <a:latin typeface="Arial" charset="0"/>
                <a:ea typeface="ＭＳ Ｐゴシック"/>
              </a:rPr>
              <a:t>This task will take approx. </a:t>
            </a:r>
            <a:r>
              <a:rPr lang="en-AU" b="1" dirty="0">
                <a:solidFill>
                  <a:prstClr val="black"/>
                </a:solidFill>
                <a:latin typeface="Arial" charset="0"/>
                <a:ea typeface="ＭＳ Ｐゴシック"/>
              </a:rPr>
              <a:t>20 minutes</a:t>
            </a:r>
            <a:r>
              <a:rPr lang="en-AU" dirty="0">
                <a:solidFill>
                  <a:prstClr val="black"/>
                </a:solidFill>
                <a:latin typeface="Arial" charset="0"/>
                <a:ea typeface="ＭＳ Ｐゴシック"/>
              </a:rPr>
              <a:t> to complete.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B314036-2DC2-4DF9-8331-2C69C37DB6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08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336"/>
    </mc:Choice>
    <mc:Fallback>
      <p:transition spd="slow" advTm="333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CA387CE-E059-417F-A468-CA23EB9382E6}"/>
              </a:ext>
            </a:extLst>
          </p:cNvPr>
          <p:cNvSpPr txBox="1"/>
          <p:nvPr/>
        </p:nvSpPr>
        <p:spPr>
          <a:xfrm>
            <a:off x="430634" y="389917"/>
            <a:ext cx="8065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3600" dirty="0">
                <a:highlight>
                  <a:srgbClr val="00FFFF"/>
                </a:highlight>
                <a:latin typeface="Arial" charset="0"/>
                <a:ea typeface="ＭＳ Ｐゴシック"/>
              </a:rPr>
              <a:t>THIS SESSION’S </a:t>
            </a:r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  <a:latin typeface="Arial" charset="0"/>
                <a:ea typeface="ＭＳ Ｐゴシック"/>
              </a:rPr>
              <a:t>OBJECTIVES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378661-C5F8-4CFA-91B3-6A14238AF66A}"/>
              </a:ext>
            </a:extLst>
          </p:cNvPr>
          <p:cNvSpPr txBox="1"/>
          <p:nvPr/>
        </p:nvSpPr>
        <p:spPr>
          <a:xfrm>
            <a:off x="430634" y="1698632"/>
            <a:ext cx="10821566" cy="2805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solidFill>
                  <a:prstClr val="black"/>
                </a:solidFill>
                <a:latin typeface="Arial" charset="0"/>
                <a:ea typeface="ＭＳ Ｐゴシック"/>
              </a:rPr>
              <a:t>Define the concept of </a:t>
            </a:r>
            <a:r>
              <a:rPr lang="en-AU" sz="2000" dirty="0">
                <a:highlight>
                  <a:srgbClr val="00FFFF"/>
                </a:highlight>
                <a:latin typeface="Arial" charset="0"/>
                <a:ea typeface="ＭＳ Ｐゴシック"/>
              </a:rPr>
              <a:t>Social Capital</a:t>
            </a:r>
            <a:r>
              <a:rPr lang="en-AU" sz="2000" dirty="0">
                <a:solidFill>
                  <a:prstClr val="black"/>
                </a:solidFill>
                <a:latin typeface="Arial" charset="0"/>
                <a:ea typeface="ＭＳ Ｐゴシック"/>
              </a:rPr>
              <a:t>.</a:t>
            </a:r>
          </a:p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solidFill>
                  <a:prstClr val="black"/>
                </a:solidFill>
                <a:latin typeface="Arial" charset="0"/>
                <a:ea typeface="ＭＳ Ｐゴシック"/>
              </a:rPr>
              <a:t>Become familiar with </a:t>
            </a:r>
            <a:r>
              <a:rPr lang="en-AU" sz="2000" dirty="0">
                <a:highlight>
                  <a:srgbClr val="00FFFF"/>
                </a:highlight>
                <a:latin typeface="Arial" charset="0"/>
                <a:ea typeface="ＭＳ Ｐゴシック"/>
              </a:rPr>
              <a:t>the evolution of the term.</a:t>
            </a:r>
          </a:p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solidFill>
                  <a:prstClr val="black"/>
                </a:solidFill>
                <a:latin typeface="Arial" charset="0"/>
                <a:ea typeface="ＭＳ Ｐゴシック"/>
              </a:rPr>
              <a:t>Identify the </a:t>
            </a:r>
            <a:r>
              <a:rPr lang="en-AU" sz="2000" dirty="0">
                <a:highlight>
                  <a:srgbClr val="00FFFF"/>
                </a:highlight>
                <a:latin typeface="Arial" charset="0"/>
                <a:ea typeface="ＭＳ Ｐゴシック"/>
              </a:rPr>
              <a:t>key authors and gurus </a:t>
            </a:r>
            <a:r>
              <a:rPr lang="en-AU" sz="2000" dirty="0">
                <a:solidFill>
                  <a:prstClr val="black"/>
                </a:solidFill>
                <a:latin typeface="Arial" charset="0"/>
                <a:ea typeface="ＭＳ Ｐゴシック"/>
              </a:rPr>
              <a:t>in the field.</a:t>
            </a:r>
          </a:p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solidFill>
                  <a:prstClr val="black"/>
                </a:solidFill>
                <a:latin typeface="Arial" charset="0"/>
                <a:ea typeface="ＭＳ Ｐゴシック"/>
              </a:rPr>
              <a:t>Identify </a:t>
            </a:r>
            <a:r>
              <a:rPr lang="en-AU" sz="2000" dirty="0">
                <a:highlight>
                  <a:srgbClr val="00FFFF"/>
                </a:highlight>
                <a:latin typeface="Arial" charset="0"/>
                <a:ea typeface="ＭＳ Ｐゴシック"/>
              </a:rPr>
              <a:t>some of the misunderstandings and criticisms </a:t>
            </a:r>
            <a:r>
              <a:rPr lang="en-AU" sz="2000" dirty="0">
                <a:solidFill>
                  <a:prstClr val="black"/>
                </a:solidFill>
                <a:latin typeface="Arial" charset="0"/>
                <a:ea typeface="ＭＳ Ｐゴシック"/>
              </a:rPr>
              <a:t>of the theory.</a:t>
            </a:r>
          </a:p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solidFill>
                  <a:prstClr val="black"/>
                </a:solidFill>
                <a:latin typeface="Arial" charset="0"/>
                <a:ea typeface="ＭＳ Ｐゴシック"/>
              </a:rPr>
              <a:t>Apply the theory of social capital to </a:t>
            </a:r>
            <a:r>
              <a:rPr lang="en-AU" sz="2000" dirty="0">
                <a:highlight>
                  <a:srgbClr val="00FFFF"/>
                </a:highlight>
                <a:latin typeface="Arial" charset="0"/>
                <a:ea typeface="ＭＳ Ｐゴシック"/>
              </a:rPr>
              <a:t>your current/future roles as ICT Professionals.</a:t>
            </a:r>
          </a:p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solidFill>
                  <a:prstClr val="black"/>
                </a:solidFill>
                <a:latin typeface="Arial" charset="0"/>
                <a:ea typeface="ＭＳ Ｐゴシック"/>
              </a:rPr>
              <a:t>Be </a:t>
            </a:r>
            <a:r>
              <a:rPr lang="en-AU" sz="2000" dirty="0">
                <a:highlight>
                  <a:srgbClr val="00FFFF"/>
                </a:highlight>
                <a:latin typeface="Arial" charset="0"/>
                <a:ea typeface="ＭＳ Ｐゴシック"/>
              </a:rPr>
              <a:t>more knowledgeable </a:t>
            </a:r>
            <a:r>
              <a:rPr lang="en-AU" sz="2000" dirty="0">
                <a:solidFill>
                  <a:prstClr val="black"/>
                </a:solidFill>
                <a:latin typeface="Arial" charset="0"/>
                <a:ea typeface="ＭＳ Ｐゴシック"/>
              </a:rPr>
              <a:t>after the recording than we were when we arrived.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9698CFA-2082-4B8B-9A70-89F3460E2B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541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69"/>
    </mc:Choice>
    <mc:Fallback>
      <p:transition spd="slow" advTm="142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33294" y="352302"/>
            <a:ext cx="7837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highlight>
                  <a:srgbClr val="00FFFF"/>
                </a:highlight>
                <a:uLnTx/>
                <a:uFillTx/>
                <a:latin typeface="Arial" charset="0"/>
                <a:ea typeface="ＭＳ Ｐゴシック"/>
                <a:cs typeface="+mn-cs"/>
              </a:rPr>
              <a:t>SOCIAL CAPITAL / DEFINED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C80DBD-CF1D-4A79-8D5E-C34F121FB6AB}"/>
              </a:ext>
            </a:extLst>
          </p:cNvPr>
          <p:cNvSpPr/>
          <p:nvPr/>
        </p:nvSpPr>
        <p:spPr>
          <a:xfrm>
            <a:off x="9103360" y="193040"/>
            <a:ext cx="3088640" cy="6463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E03367-2EA3-4C9B-9FD5-9279FEC53411}"/>
              </a:ext>
            </a:extLst>
          </p:cNvPr>
          <p:cNvSpPr txBox="1"/>
          <p:nvPr/>
        </p:nvSpPr>
        <p:spPr>
          <a:xfrm>
            <a:off x="593765" y="1601558"/>
            <a:ext cx="11004470" cy="4651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Networks together with shared norms, values and understandings that facilitate co-operation within or among groups </a:t>
            </a:r>
            <a:r>
              <a:rPr lang="en-A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(OECD). </a:t>
            </a: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 resource linked to having a network of relationships of mutual acquaintance and recognition (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Bourdieu 1983).</a:t>
            </a: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Social Capital is defined by its function.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It is not a single entity, but a variety of different entities having two characteristics in common: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They all consist of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highlight>
                  <a:srgbClr val="00FFFF"/>
                </a:highligh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some aspect of social structure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, and they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highlight>
                  <a:srgbClr val="00FFFF"/>
                </a:highligh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facilitate certain actions of individuals who are within the structure”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(Coleman 1988).</a:t>
            </a: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C6D6602-C9E4-4706-B1F6-C6E0130D56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268776"/>
      </p:ext>
    </p:extLst>
  </p:cSld>
  <p:clrMapOvr>
    <a:masterClrMapping/>
  </p:clrMapOvr>
  <p:transition advTm="15581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33294" y="352302"/>
            <a:ext cx="7837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highlight>
                  <a:srgbClr val="00FFFF"/>
                </a:highlight>
                <a:uLnTx/>
                <a:uFillTx/>
                <a:latin typeface="Arial" charset="0"/>
                <a:ea typeface="ＭＳ Ｐゴシック"/>
                <a:cs typeface="+mn-cs"/>
              </a:rPr>
              <a:t>SOCIAL CAPITAL / DEFINED /2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C80DBD-CF1D-4A79-8D5E-C34F121FB6AB}"/>
              </a:ext>
            </a:extLst>
          </p:cNvPr>
          <p:cNvSpPr/>
          <p:nvPr/>
        </p:nvSpPr>
        <p:spPr>
          <a:xfrm>
            <a:off x="9103360" y="193040"/>
            <a:ext cx="3088640" cy="6463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E03367-2EA3-4C9B-9FD5-9279FEC53411}"/>
              </a:ext>
            </a:extLst>
          </p:cNvPr>
          <p:cNvSpPr txBox="1"/>
          <p:nvPr/>
        </p:nvSpPr>
        <p:spPr>
          <a:xfrm>
            <a:off x="967145" y="2147658"/>
            <a:ext cx="9680535" cy="3694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SOCIAL CAPITAL CAN BE SEEN AS THE GLUE THAT HOLDS TOGETHER SOCIAL COLLECTIVES SUCH AS NETWORKS OF PERSONAL RELATIONSHIPS, COMMUNITIES OR EVEN WHOLE NATIONS.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FAEA5A3-B27A-4578-955B-5CB640F71C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427642"/>
      </p:ext>
    </p:extLst>
  </p:cSld>
  <p:clrMapOvr>
    <a:masterClrMapping/>
  </p:clrMapOvr>
  <p:transition advTm="1437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33294" y="352302"/>
            <a:ext cx="7837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highlight>
                  <a:srgbClr val="00FFFF"/>
                </a:highlight>
                <a:uLnTx/>
                <a:uFillTx/>
                <a:latin typeface="Arial" charset="0"/>
                <a:ea typeface="ＭＳ Ｐゴシック"/>
                <a:cs typeface="+mn-cs"/>
              </a:rPr>
              <a:t>SOCIAL CAPITAL / DEFINED /3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C80DBD-CF1D-4A79-8D5E-C34F121FB6AB}"/>
              </a:ext>
            </a:extLst>
          </p:cNvPr>
          <p:cNvSpPr/>
          <p:nvPr/>
        </p:nvSpPr>
        <p:spPr>
          <a:xfrm>
            <a:off x="9103360" y="193040"/>
            <a:ext cx="3088640" cy="6463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17AFA7-A4B3-4A85-AE05-A95F2CE8690A}"/>
              </a:ext>
            </a:extLst>
          </p:cNvPr>
          <p:cNvSpPr txBox="1"/>
          <p:nvPr/>
        </p:nvSpPr>
        <p:spPr>
          <a:xfrm>
            <a:off x="593765" y="1601558"/>
            <a:ext cx="11004470" cy="40364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‘Relationship-essential Capital’.</a:t>
            </a: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Stable relationships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create honour and reputation among its members.</a:t>
            </a: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Builds &amp; maintains </a:t>
            </a:r>
            <a:r>
              <a:rPr lang="en-US" sz="2000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trust.</a:t>
            </a: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relationships among the group members are sustained by material and/or symbolic exchanges (for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 gifts or greeting each other when meeting on the street).</a:t>
            </a:r>
            <a:endParaRPr lang="en-AU" sz="20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epends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on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who one knows and how well one understands one’s social relationships.</a:t>
            </a: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B26BF0D-20DF-4739-8C50-2D62AD4EBA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890437"/>
      </p:ext>
    </p:extLst>
  </p:cSld>
  <p:clrMapOvr>
    <a:masterClrMapping/>
  </p:clrMapOvr>
  <p:transition advTm="7028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4868B14-2D4A-47F9-A606-05FC48B6F165}"/>
              </a:ext>
            </a:extLst>
          </p:cNvPr>
          <p:cNvSpPr txBox="1"/>
          <p:nvPr/>
        </p:nvSpPr>
        <p:spPr>
          <a:xfrm>
            <a:off x="430634" y="1698632"/>
            <a:ext cx="10808866" cy="3728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solidFill>
                  <a:schemeClr val="bg1"/>
                </a:solidFill>
                <a:highlight>
                  <a:srgbClr val="000000"/>
                </a:highlight>
                <a:latin typeface="Arial" charset="0"/>
                <a:ea typeface="ＭＳ Ｐゴシック"/>
              </a:rPr>
              <a:t>Evolution of the term</a:t>
            </a:r>
          </a:p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solidFill>
                  <a:prstClr val="black"/>
                </a:solidFill>
                <a:latin typeface="Arial" charset="0"/>
                <a:ea typeface="ＭＳ Ｐゴシック"/>
              </a:rPr>
              <a:t>First use is credited with </a:t>
            </a:r>
            <a:r>
              <a:rPr lang="en-AU" sz="2000" dirty="0">
                <a:latin typeface="Arial" charset="0"/>
                <a:ea typeface="ＭＳ Ｐゴシック"/>
              </a:rPr>
              <a:t>Lyda Hanifan (1916). This is disputed.</a:t>
            </a:r>
          </a:p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latin typeface="Arial" charset="0"/>
                <a:ea typeface="ＭＳ Ｐゴシック"/>
              </a:rPr>
              <a:t>John Dewey (1907)</a:t>
            </a:r>
          </a:p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latin typeface="Arial" charset="0"/>
                <a:ea typeface="ＭＳ Ｐゴシック"/>
              </a:rPr>
              <a:t>Pierre Bourdieu (1980s)</a:t>
            </a:r>
          </a:p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latin typeface="Arial" charset="0"/>
                <a:ea typeface="ＭＳ Ｐゴシック"/>
              </a:rPr>
              <a:t>James Coleman (1980s)</a:t>
            </a:r>
          </a:p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latin typeface="Arial" charset="0"/>
                <a:ea typeface="ＭＳ Ｐゴシック"/>
              </a:rPr>
              <a:t>Robert Putnam (1990s)</a:t>
            </a:r>
          </a:p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latin typeface="Arial" charset="0"/>
                <a:ea typeface="ＭＳ Ｐゴシック"/>
              </a:rPr>
              <a:t>Alejandro Portes (1990s)</a:t>
            </a:r>
          </a:p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AU" sz="2000" dirty="0">
                <a:latin typeface="Arial" charset="0"/>
                <a:ea typeface="ＭＳ Ｐゴシック"/>
              </a:rPr>
              <a:t>Francis Fukuyama (1990s)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A387CE-E059-417F-A468-CA23EB9382E6}"/>
              </a:ext>
            </a:extLst>
          </p:cNvPr>
          <p:cNvSpPr txBox="1"/>
          <p:nvPr/>
        </p:nvSpPr>
        <p:spPr>
          <a:xfrm>
            <a:off x="430634" y="351817"/>
            <a:ext cx="6694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3600" dirty="0">
                <a:highlight>
                  <a:srgbClr val="00FFFF"/>
                </a:highlight>
                <a:latin typeface="Arial" charset="0"/>
                <a:ea typeface="ＭＳ Ｐゴシック"/>
              </a:rPr>
              <a:t>SOCIAL CAPITAL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FFFF"/>
              </a:highlight>
              <a:latin typeface="Arial" charset="0"/>
              <a:ea typeface="ＭＳ Ｐゴシック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17D622E-6416-41E6-BD6E-EB6FF1BDB7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4728" y="4555840"/>
            <a:ext cx="2360888" cy="149857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D65871E-9161-4269-A1B5-BF63FEEF3C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2992" y="1747406"/>
            <a:ext cx="1624361" cy="20236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1697D6-8B57-4C25-9A58-FB73F5C80F28}"/>
              </a:ext>
            </a:extLst>
          </p:cNvPr>
          <p:cNvSpPr txBox="1"/>
          <p:nvPr/>
        </p:nvSpPr>
        <p:spPr>
          <a:xfrm>
            <a:off x="9402991" y="3715483"/>
            <a:ext cx="16243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dirty="0">
                <a:latin typeface="Arial" panose="020B0604020202020204" pitchFamily="34" charset="0"/>
                <a:cs typeface="Arial" panose="020B0604020202020204" pitchFamily="34" charset="0"/>
              </a:rPr>
              <a:t>Lyda J. Hanifan (1887-1932)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7D8B51-6DA5-4BCC-8255-A979C5A0AC94}"/>
              </a:ext>
            </a:extLst>
          </p:cNvPr>
          <p:cNvSpPr txBox="1"/>
          <p:nvPr/>
        </p:nvSpPr>
        <p:spPr>
          <a:xfrm>
            <a:off x="9034728" y="6075826"/>
            <a:ext cx="23608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dirty="0">
                <a:latin typeface="Arial" panose="020B0604020202020204" pitchFamily="34" charset="0"/>
                <a:cs typeface="Arial" panose="020B0604020202020204" pitchFamily="34" charset="0"/>
              </a:rPr>
              <a:t>John Dewey          (1859-1952)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655D286-0CE3-47E6-A7B5-A7E0E35DEE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112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494"/>
    </mc:Choice>
    <mc:Fallback>
      <p:transition spd="slow" advTm="624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33294" y="352302"/>
            <a:ext cx="7837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highlight>
                  <a:srgbClr val="00FFFF"/>
                </a:highlight>
                <a:uLnTx/>
                <a:uFillTx/>
                <a:latin typeface="Arial" charset="0"/>
                <a:ea typeface="ＭＳ Ｐゴシック"/>
                <a:cs typeface="+mn-cs"/>
              </a:rPr>
              <a:t>SOCIAL CAPITAL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C80DBD-CF1D-4A79-8D5E-C34F121FB6AB}"/>
              </a:ext>
            </a:extLst>
          </p:cNvPr>
          <p:cNvSpPr/>
          <p:nvPr/>
        </p:nvSpPr>
        <p:spPr>
          <a:xfrm>
            <a:off x="9103360" y="193040"/>
            <a:ext cx="3088640" cy="6463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E03367-2EA3-4C9B-9FD5-9279FEC53411}"/>
              </a:ext>
            </a:extLst>
          </p:cNvPr>
          <p:cNvSpPr txBox="1"/>
          <p:nvPr/>
        </p:nvSpPr>
        <p:spPr>
          <a:xfrm>
            <a:off x="593765" y="1601558"/>
            <a:ext cx="11004470" cy="5113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Putnam (2000) defined social capital as the…</a:t>
            </a:r>
            <a:r>
              <a:rPr lang="en-US" sz="2000" i="0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connections among individuals—social networks and the norms of reciprocity and trustworthiness that arise from them </a:t>
            </a: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(p. 19).</a:t>
            </a:r>
          </a:p>
          <a:p>
            <a:pPr marL="34290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nalogy of ten pin bowling alone has been used to show the decline in community participation in America.</a:t>
            </a:r>
          </a:p>
          <a:p>
            <a:pPr marL="34290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ocial capital theory develops around value inserted into                                                              social networks.</a:t>
            </a:r>
          </a:p>
          <a:p>
            <a:pPr marL="34290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2000" i="0" dirty="0">
                <a:latin typeface="Arial" panose="020B0604020202020204" pitchFamily="34" charset="0"/>
                <a:cs typeface="Arial" panose="020B0604020202020204" pitchFamily="34" charset="0"/>
              </a:rPr>
              <a:t>otential benefits for individuals who are connected, in various                                                               forms such as valuable information acquisition, financial gain,                                                                            job creation, education diffusion, or other instrumental and                                                             emotional support.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B085FC-EBB9-4BB2-B4B7-026D286646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3294" y="3483619"/>
            <a:ext cx="3079741" cy="3079741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139503A-08AB-45B9-B4B6-96E691AE41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124790"/>
      </p:ext>
    </p:extLst>
  </p:cSld>
  <p:clrMapOvr>
    <a:masterClrMapping/>
  </p:clrMapOvr>
  <p:transition advTm="11764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C80DBD-CF1D-4A79-8D5E-C34F121FB6AB}"/>
              </a:ext>
            </a:extLst>
          </p:cNvPr>
          <p:cNvSpPr/>
          <p:nvPr/>
        </p:nvSpPr>
        <p:spPr>
          <a:xfrm>
            <a:off x="9103360" y="193040"/>
            <a:ext cx="3088640" cy="6463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090B8-5E90-4171-926F-6890D13A9CC2}"/>
              </a:ext>
            </a:extLst>
          </p:cNvPr>
          <p:cNvSpPr txBox="1"/>
          <p:nvPr/>
        </p:nvSpPr>
        <p:spPr>
          <a:xfrm>
            <a:off x="433294" y="352302"/>
            <a:ext cx="96886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>
                <a:highlight>
                  <a:srgbClr val="00FFFF"/>
                </a:highlight>
                <a:latin typeface="Arial" charset="0"/>
                <a:ea typeface="ＭＳ Ｐゴシック"/>
              </a:rPr>
              <a:t>BONDING, BRIDGING &amp; LINKING TYPES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highlight>
                <a:srgbClr val="00FFFF"/>
              </a:highlight>
              <a:uLnTx/>
              <a:uFillTx/>
              <a:latin typeface="Arial" charset="0"/>
              <a:ea typeface="ＭＳ Ｐゴシック"/>
            </a:endParaRPr>
          </a:p>
        </p:txBody>
      </p:sp>
      <p:pic>
        <p:nvPicPr>
          <p:cNvPr id="2" name="Picture 2" descr="How to Invest in Social Capital – Tofaş Akademi">
            <a:extLst>
              <a:ext uri="{FF2B5EF4-FFF2-40B4-BE49-F238E27FC236}">
                <a16:creationId xmlns:a16="http://schemas.microsoft.com/office/drawing/2014/main" id="{26DE48C7-CE7C-4F44-9030-E4192ECC3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11300"/>
            <a:ext cx="12192000" cy="40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544185D-C99E-47DF-8C93-E69215AF21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105133"/>
      </p:ext>
    </p:extLst>
  </p:cSld>
  <p:clrMapOvr>
    <a:masterClrMapping/>
  </p:clrMapOvr>
  <p:transition advTm="9500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2816</TotalTime>
  <Words>1326</Words>
  <Application>Microsoft Office PowerPoint</Application>
  <PresentationFormat>Widescreen</PresentationFormat>
  <Paragraphs>124</Paragraphs>
  <Slides>19</Slides>
  <Notes>15</Notes>
  <HiddenSlides>0</HiddenSlides>
  <MMClips>18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31" baseType="lpstr">
      <vt:lpstr>Arial</vt:lpstr>
      <vt:lpstr>Barlow Light</vt:lpstr>
      <vt:lpstr>Barlow SemiBold</vt:lpstr>
      <vt:lpstr>Calibri</vt:lpstr>
      <vt:lpstr>Calibri Light</vt:lpstr>
      <vt:lpstr>Corbel</vt:lpstr>
      <vt:lpstr>Courier New</vt:lpstr>
      <vt:lpstr>Wingdings</vt:lpstr>
      <vt:lpstr>Wingdings 2</vt:lpstr>
      <vt:lpstr>Wingdings 3</vt:lpstr>
      <vt:lpstr>Module</vt:lpstr>
      <vt:lpstr>1_Module</vt:lpstr>
      <vt:lpstr>Social Capital: Presentation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Sargent</dc:creator>
  <cp:lastModifiedBy>Stuart McLoughlin</cp:lastModifiedBy>
  <cp:revision>176</cp:revision>
  <dcterms:created xsi:type="dcterms:W3CDTF">2020-03-27T08:41:07Z</dcterms:created>
  <dcterms:modified xsi:type="dcterms:W3CDTF">2022-12-22T01:36:09Z</dcterms:modified>
</cp:coreProperties>
</file>

<file path=docProps/thumbnail.jpeg>
</file>